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79" r:id="rId2"/>
    <p:sldId id="273" r:id="rId3"/>
    <p:sldId id="272" r:id="rId4"/>
    <p:sldId id="262" r:id="rId5"/>
    <p:sldId id="265" r:id="rId6"/>
    <p:sldId id="277" r:id="rId7"/>
    <p:sldId id="275" r:id="rId8"/>
    <p:sldId id="276" r:id="rId9"/>
    <p:sldId id="267" r:id="rId10"/>
    <p:sldId id="278" r:id="rId11"/>
    <p:sldId id="27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A5C1"/>
    <a:srgbClr val="4682BE"/>
    <a:srgbClr val="DADADA"/>
    <a:srgbClr val="7F65BB"/>
    <a:srgbClr val="F3F7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40"/>
    <p:restoredTop sz="64873"/>
  </p:normalViewPr>
  <p:slideViewPr>
    <p:cSldViewPr snapToGrid="0">
      <p:cViewPr>
        <p:scale>
          <a:sx n="39" d="100"/>
          <a:sy n="39" d="100"/>
        </p:scale>
        <p:origin x="2248" y="3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5" d="100"/>
        <a:sy n="10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3B8E9B-B6AC-FF4D-A7E4-F1BAD4600090}" type="datetimeFigureOut">
              <a:rPr lang="en-US" smtClean="0"/>
              <a:t>9/15/24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58BCFB-7716-3A43-ADD4-19EB5D2E0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81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vpg.com/missionaries-vs-mercenaries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stem Font Regular"/>
              <a:buNone/>
              <a:tabLst/>
              <a:defRPr/>
            </a:pPr>
            <a:endParaRPr lang="en-GB" b="0" i="0" u="none" strike="noStrike" dirty="0">
              <a:solidFill>
                <a:srgbClr val="001D35"/>
              </a:solidFill>
              <a:effectLst/>
              <a:latin typeface="Google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3ECA37-7956-4FBC-9450-9DDC3FACA303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73737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GB" dirty="0"/>
              <a:t>How to support teams to deliver on objectives and key results</a:t>
            </a: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Experiment/build, measure, learn and repeat.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Refine roadmap as we learn more.</a:t>
            </a: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b="1" dirty="0"/>
              <a:t>Tailor Communication to the Audience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Regularly communicate progress, challenges, and changes to stakeholders to maintain alignment and manage expectations</a:t>
            </a:r>
            <a:endParaRPr lang="en-GB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For Executives and Stakeholders</a:t>
            </a:r>
            <a:r>
              <a:rPr lang="en-GB" dirty="0"/>
              <a:t>: Focus on strategic alignment, ROI, and high-level timelines. Keep it concise and emphasize how the product contributes to business goals. Ensure everyone buys into the vision, objectives and initiatives.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For Product Teams</a:t>
            </a:r>
            <a:r>
              <a:rPr lang="en-GB" dirty="0"/>
              <a:t>: Provide more detailed information, including specific features, timelines, and technical considerations. Emphasize collaboration and clear roles.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For Customers or Users</a:t>
            </a:r>
            <a:r>
              <a:rPr lang="en-GB" dirty="0"/>
              <a:t>: Highlight the benefits they’ll receive, the problems the product will solve, and any upcoming features they can look forward to.</a:t>
            </a:r>
          </a:p>
          <a:p>
            <a:r>
              <a:rPr lang="en-GB" b="0" dirty="0"/>
              <a:t>Encourage feedback, collaboration and regular updates to foster a sense of ownership and shared responsibility.</a:t>
            </a:r>
          </a:p>
          <a:p>
            <a:endParaRPr lang="en-GB" b="1" dirty="0"/>
          </a:p>
          <a:p>
            <a:r>
              <a:rPr lang="en-GB" b="1" dirty="0"/>
              <a:t>Use Visuals and Tools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Roadmap Visualization</a:t>
            </a:r>
            <a:r>
              <a:rPr lang="en-GB" dirty="0"/>
              <a:t>: Use visual tools (like Gantt charts, Trello, or </a:t>
            </a:r>
            <a:r>
              <a:rPr lang="en-GB" dirty="0" err="1"/>
              <a:t>roadmapping</a:t>
            </a:r>
            <a:r>
              <a:rPr lang="en-GB" dirty="0"/>
              <a:t> software) to create a clear, easy-to-understand roadmap. Ensure it’s visually engaging and straightforward.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Opportunity map</a:t>
            </a:r>
            <a:r>
              <a:rPr lang="en-GB" b="0" dirty="0"/>
              <a:t>: use this to walk stakeholder through how opportunities and goals relate and why you are working on one area. Encourage feedback and input to map to evolve it.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Presentations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Product Demos</a:t>
            </a:r>
            <a:r>
              <a:rPr lang="en-GB" dirty="0"/>
              <a:t>: If possible, show a demo or prototype to make the strategy and roadmap more tangible.</a:t>
            </a:r>
          </a:p>
          <a:p>
            <a:endParaRPr lang="en-GB" b="1" dirty="0"/>
          </a:p>
          <a:p>
            <a:r>
              <a:rPr lang="en-GB" b="1" dirty="0"/>
              <a:t>Facilitate Feedback and Collaboration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Regular Updates</a:t>
            </a:r>
            <a:r>
              <a:rPr lang="en-GB" dirty="0"/>
              <a:t>: Hold regular meetings to update stakeholders on progress and adjust the roadmap as necessary. Transparency is key.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Open Channels for Feedback</a:t>
            </a:r>
            <a:r>
              <a:rPr lang="en-GB" dirty="0"/>
              <a:t>: Encourage feedback from all levels—executives, teams, and users. Use tools like surveys, focus groups, or Q&amp;A sessions.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Cross-functional Collaboration</a:t>
            </a:r>
            <a:r>
              <a:rPr lang="en-GB" dirty="0"/>
              <a:t>: Ensure that all relevant departments (marketing, sales, engineering, etc.) are aligned and have input into the strategy and roadmap.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b="1" dirty="0"/>
              <a:t>Support team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1" dirty="0"/>
              <a:t>1-1’s</a:t>
            </a:r>
            <a:r>
              <a:rPr lang="en-GB" dirty="0"/>
              <a:t>: </a:t>
            </a:r>
            <a:r>
              <a:rPr lang="en-GB" dirty="0">
                <a:effectLst/>
                <a:latin typeface="Helvetica Neue" panose="02000503000000020004" pitchFamily="2" charset="0"/>
              </a:rPr>
              <a:t>What working on = problems; what learnings have you discovered = insights; what things are you working on to address these insights = actions; what challenges/issues/blockers can I help you overcome = active management</a:t>
            </a:r>
            <a:endParaRPr lang="en-GB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1" dirty="0"/>
              <a:t>Coaching: </a:t>
            </a:r>
            <a:r>
              <a:rPr lang="en-GB" dirty="0">
                <a:effectLst/>
                <a:latin typeface="Helvetica Neue" panose="02000503000000020004" pitchFamily="2" charset="0"/>
              </a:rPr>
              <a:t>are we working on the right objectives/problems/priorities; what other insights could we generate; do we have the right focus; do we need to pivot; fall in love with problems not solutions; are we actively engaging customers enough to discover unmet needs (generative research) and test ideas to problems (evaluative research) </a:t>
            </a: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Subservient leadership:</a:t>
            </a:r>
            <a:r>
              <a:rPr lang="en-GB" dirty="0"/>
              <a:t> How can I help you achieve your key results? Remove blockers. Champion team, focus areas and needs. Celebrate successes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b="1" dirty="0"/>
              <a:t>Document Everything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Detailed Documentation</a:t>
            </a:r>
            <a:r>
              <a:rPr lang="en-GB" dirty="0"/>
              <a:t>: Create comprehensive documentation that includes the product strategy, detailed roadmap, and any supporting information. Make this accessible to everyone involved.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Single Source of Truth</a:t>
            </a:r>
            <a:r>
              <a:rPr lang="en-GB" dirty="0"/>
              <a:t>: Use a centralized platform (like Confluence, Jira, or a shared drive) where all documentation and updates are stored.</a:t>
            </a:r>
          </a:p>
          <a:p>
            <a:endParaRPr lang="en-GB" b="1" dirty="0"/>
          </a:p>
          <a:p>
            <a:r>
              <a:rPr lang="en-GB" b="1" dirty="0"/>
              <a:t>Stay Agile and Adaptive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Continuous Review</a:t>
            </a:r>
            <a:r>
              <a:rPr lang="en-GB" dirty="0"/>
              <a:t>: Regularly revisit the strategy and roadmap to ensure they remain relevant. Be prepared to pivot if market conditions, customer needs, or internal priorities change.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Transparent Communication</a:t>
            </a:r>
            <a:r>
              <a:rPr lang="en-GB" dirty="0"/>
              <a:t>: Communicate any changes to the strategy or roadmap clearly and promptly. Explain the reasons behind changes to maintain trust and alignment.</a:t>
            </a:r>
          </a:p>
          <a:p>
            <a:endParaRPr lang="en-GB" b="1" dirty="0"/>
          </a:p>
          <a:p>
            <a:r>
              <a:rPr lang="en-GB" b="1" dirty="0"/>
              <a:t>Engage and Inspire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Storytelling</a:t>
            </a:r>
            <a:r>
              <a:rPr lang="en-GB" dirty="0"/>
              <a:t>: Use storytelling techniques to make the product strategy compelling. Relate it to the company’s broader narrative and vision. Use analogies where necessary.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Celebrate Milestones</a:t>
            </a:r>
            <a:r>
              <a:rPr lang="en-GB" dirty="0"/>
              <a:t>: Recognize and celebrate when key milestones are achieved. This keeps the team motivated and aligned with the product vision.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8BCFB-7716-3A43-ADD4-19EB5D2E0C0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8644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Helvetica Neue" panose="02000503000000020004" pitchFamily="2" charset="0"/>
              </a:rPr>
              <a:t>Product vision – WHY: what is the products purpose? What positive change should it bring about?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Helvetica Neue" panose="02000503000000020004" pitchFamily="2" charset="0"/>
              </a:rPr>
              <a:t>Product strategy – WHERE: will we focus? </a:t>
            </a:r>
            <a:br>
              <a:rPr lang="en-GB" dirty="0">
                <a:effectLst/>
                <a:latin typeface="Helvetica Neue" panose="02000503000000020004" pitchFamily="2" charset="0"/>
              </a:rPr>
            </a:br>
            <a:r>
              <a:rPr lang="en-GB" dirty="0">
                <a:effectLst/>
                <a:latin typeface="Helvetica Neue" panose="02000503000000020004" pitchFamily="2" charset="0"/>
              </a:rPr>
              <a:t>                           – HOW: what is our approach to realise the vision and make the product successful? How will product support company strategy and business goals.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Helvetica Neue" panose="02000503000000020004" pitchFamily="2" charset="0"/>
              </a:rPr>
              <a:t>The strategy defines what we want to achieve, and why! </a:t>
            </a:r>
            <a:br>
              <a:rPr lang="en-GB" dirty="0">
                <a:effectLst/>
                <a:latin typeface="Helvetica Neue" panose="02000503000000020004" pitchFamily="2" charset="0"/>
              </a:rPr>
            </a:br>
            <a:r>
              <a:rPr lang="en-GB" dirty="0">
                <a:effectLst/>
                <a:latin typeface="Helvetica Neue" panose="02000503000000020004" pitchFamily="2" charset="0"/>
              </a:rPr>
              <a:t>It describes </a:t>
            </a:r>
            <a:r>
              <a:rPr lang="en-GB" b="0" i="1" dirty="0">
                <a:solidFill>
                  <a:srgbClr val="242424"/>
                </a:solidFill>
                <a:effectLst/>
                <a:latin typeface="source-serif-pro"/>
              </a:rPr>
              <a:t>who your customers are, what they need how your product fits into the current market, and how it will achieve business goals.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Differentiators = Stand-out features</a:t>
            </a:r>
            <a:endParaRPr lang="en-GB" dirty="0">
              <a:effectLst/>
              <a:latin typeface="Helvetica Neue" panose="02000503000000020004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Helvetica Neue" panose="02000503000000020004" pitchFamily="2" charset="0"/>
              </a:rPr>
              <a:t>Output of market insights is an Opportunity backlog.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effectLst/>
              <a:latin typeface="Helvetica Neue" panose="02000503000000020004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Helvetica Neue" panose="02000503000000020004" pitchFamily="2" charset="0"/>
              </a:rPr>
              <a:t>Opportunities are then priorities according to strategy alignment and key measures of success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Helvetica Neue" panose="02000503000000020004" pitchFamily="2" charset="0"/>
              </a:rPr>
              <a:t>The most critical opportunities are selected as part of the strategy – so we solve the most important problems</a:t>
            </a:r>
            <a:br>
              <a:rPr lang="en-GB" dirty="0">
                <a:effectLst/>
                <a:latin typeface="Helvetica Neue" panose="02000503000000020004" pitchFamily="2" charset="0"/>
              </a:rPr>
            </a:br>
            <a:endParaRPr lang="en-GB" dirty="0">
              <a:effectLst/>
              <a:latin typeface="Helvetica Neue" panose="02000503000000020004" pitchFamily="2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effectLst/>
                <a:latin typeface="Helvetica Neue" panose="02000503000000020004" pitchFamily="2" charset="0"/>
              </a:rPr>
              <a:t>The roadmap defines how we plan to deliver on product vision and strategy (goals) – it is a prioritised action plan focusing on the most important problems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effectLst/>
              <a:latin typeface="Helvetica Neue" panose="02000503000000020004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Helvetica Neue" panose="02000503000000020004" pitchFamily="2" charset="0"/>
              </a:rPr>
              <a:t>Within Delivery, we want to ideate and test potential solutions to problems to reduce risk and identify solutions with greatest chance of improving our measures of success.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Helvetica Neue" panose="02000503000000020004" pitchFamily="2" charset="0"/>
              </a:rPr>
              <a:t>Product backlog – which UX designs and features are required to achieve the next product goal? Includes epics, user stories, workflow diagrams, prototypes, NFRs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Helvetica Neue" panose="02000503000000020004" pitchFamily="2" charset="0"/>
              </a:rPr>
              <a:t>Build / Measure / Learn is a cornerstone of the Lean Startup book by Eric Ries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effectLst/>
              <a:latin typeface="Helvetica Neue" panose="02000503000000020004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Helvetica Neue" panose="02000503000000020004" pitchFamily="2" charset="0"/>
              </a:rPr>
              <a:t>I’m an advocate for Dual Track Agile – Continuous Discovery and Continuous Delivery</a:t>
            </a:r>
            <a:br>
              <a:rPr lang="en-GB" dirty="0">
                <a:effectLst/>
                <a:latin typeface="Helvetica Neue" panose="02000503000000020004" pitchFamily="2" charset="0"/>
              </a:rPr>
            </a:br>
            <a:endParaRPr lang="en-GB" dirty="0">
              <a:effectLst/>
              <a:latin typeface="Helvetica Neue" panose="02000503000000020004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effectLst/>
                <a:latin typeface="Helvetica Neue" panose="02000503000000020004" pitchFamily="2" charset="0"/>
              </a:rPr>
              <a:t>Diagram adapted from Roman Pichler Product Strategy Model https://</a:t>
            </a:r>
            <a:r>
              <a:rPr lang="en-GB" dirty="0" err="1">
                <a:effectLst/>
                <a:latin typeface="Helvetica Neue" panose="02000503000000020004" pitchFamily="2" charset="0"/>
              </a:rPr>
              <a:t>www.romanpichler.com</a:t>
            </a:r>
            <a:r>
              <a:rPr lang="en-GB" dirty="0">
                <a:effectLst/>
                <a:latin typeface="Helvetica Neue" panose="02000503000000020004" pitchFamily="2" charset="0"/>
              </a:rPr>
              <a:t>/blog/my-product-strategy-model/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8BCFB-7716-3A43-ADD4-19EB5D2E0C0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811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b="1" dirty="0">
                <a:effectLst/>
                <a:latin typeface="Helvetica Neue" panose="02000503000000020004" pitchFamily="2" charset="0"/>
              </a:rPr>
              <a:t>Sharing this for alignment around how I define Strategy and Roadmap, and why I have added Vision to the puzzle.</a:t>
            </a:r>
            <a:br>
              <a:rPr lang="en-GB" dirty="0">
                <a:effectLst/>
                <a:latin typeface="Helvetica Neue" panose="02000503000000020004" pitchFamily="2" charset="0"/>
              </a:rPr>
            </a:br>
            <a:endParaRPr lang="en-GB" dirty="0">
              <a:effectLst/>
              <a:latin typeface="Helvetica Neue" panose="02000503000000020004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Helvetica Neue" panose="02000503000000020004" pitchFamily="2" charset="0"/>
              </a:rPr>
              <a:t>Company Vision and Mission &gt; Product Vision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effectLst/>
                <a:latin typeface="Helvetica Neue" panose="02000503000000020004" pitchFamily="2" charset="0"/>
              </a:rPr>
              <a:t>Company Vision = desired future position of the company. </a:t>
            </a:r>
            <a:r>
              <a:rPr lang="en-GB" b="1" u="sng" dirty="0">
                <a:effectLst/>
                <a:latin typeface="Helvetica Neue" panose="02000503000000020004" pitchFamily="2" charset="0"/>
              </a:rPr>
              <a:t>High level customer benefits</a:t>
            </a:r>
            <a:br>
              <a:rPr lang="en-GB" b="1" u="sng" dirty="0">
                <a:effectLst/>
                <a:latin typeface="Helvetica Neue" panose="02000503000000020004" pitchFamily="2" charset="0"/>
              </a:rPr>
            </a:br>
            <a:r>
              <a:rPr lang="en-GB" b="0" u="none" dirty="0">
                <a:effectLst/>
                <a:latin typeface="Helvetica Neue" panose="02000503000000020004" pitchFamily="2" charset="0"/>
              </a:rPr>
              <a:t>”</a:t>
            </a:r>
            <a:r>
              <a:rPr lang="en-GB" b="0" i="1" dirty="0">
                <a:effectLst/>
                <a:latin typeface="Helvetica Neue" panose="02000503000000020004" pitchFamily="2" charset="0"/>
              </a:rPr>
              <a:t>Provide the world’s best customer experience every day.”</a:t>
            </a:r>
            <a:endParaRPr lang="en-GB" b="0" i="1" u="sng" dirty="0">
              <a:effectLst/>
              <a:latin typeface="Helvetica Neue" panose="02000503000000020004" pitchFamily="2" charset="0"/>
            </a:endParaRP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effectLst/>
                <a:latin typeface="Helvetica Neue" panose="02000503000000020004" pitchFamily="2" charset="0"/>
              </a:rPr>
              <a:t>Company Mission = company’s business, objectives and approach</a:t>
            </a:r>
            <a:br>
              <a:rPr lang="en-GB" dirty="0">
                <a:effectLst/>
                <a:latin typeface="Helvetica Neue" panose="02000503000000020004" pitchFamily="2" charset="0"/>
              </a:rPr>
            </a:br>
            <a:r>
              <a:rPr lang="en-GB" i="1" dirty="0">
                <a:effectLst/>
                <a:latin typeface="Helvetica Neue" panose="02000503000000020004" pitchFamily="2" charset="0"/>
              </a:rPr>
              <a:t>“Become essential to our customers by providing differentiated products and services to help them achieve their aspirations.”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Helvetica Neue" panose="02000503000000020004" pitchFamily="2" charset="0"/>
              </a:rPr>
              <a:t>Product Vision = “North star” for all product development. </a:t>
            </a:r>
            <a:br>
              <a:rPr lang="en-GB" dirty="0">
                <a:effectLst/>
                <a:latin typeface="Helvetica Neue" panose="02000503000000020004" pitchFamily="2" charset="0"/>
              </a:rPr>
            </a:br>
            <a:r>
              <a:rPr lang="en-GB" dirty="0">
                <a:effectLst/>
                <a:latin typeface="Helvetica Neue" panose="02000503000000020004" pitchFamily="2" charset="0"/>
              </a:rPr>
              <a:t>     What is the purpose for creating the product and what positive change should it bring about?</a:t>
            </a:r>
            <a:br>
              <a:rPr lang="en-GB" dirty="0">
                <a:effectLst/>
                <a:latin typeface="Helvetica Neue" panose="02000503000000020004" pitchFamily="2" charset="0"/>
              </a:rPr>
            </a:br>
            <a:r>
              <a:rPr lang="en-GB" b="0" i="0" dirty="0">
                <a:solidFill>
                  <a:srgbClr val="242424"/>
                </a:solidFill>
                <a:effectLst/>
                <a:latin typeface="source-serif-pro"/>
              </a:rPr>
              <a:t>Sitting at the tip, it should be the most succinct and most stable element of the product strategy pyramid. </a:t>
            </a:r>
            <a:endParaRPr lang="en-GB" dirty="0">
              <a:effectLst/>
              <a:latin typeface="Helvetica Neue" panose="02000503000000020004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Helvetica Neue" panose="02000503000000020004" pitchFamily="2" charset="0"/>
              </a:rPr>
              <a:t>Product Strategy - </a:t>
            </a:r>
            <a:r>
              <a:rPr lang="en-GB" b="0" i="1" dirty="0">
                <a:solidFill>
                  <a:srgbClr val="242424"/>
                </a:solidFill>
                <a:effectLst/>
                <a:latin typeface="source-serif-pro"/>
              </a:rPr>
              <a:t>describes who your customers are, how your product fits into the current market, and how it will achieve business goals. </a:t>
            </a:r>
            <a:br>
              <a:rPr lang="en-GB" b="0" i="1" dirty="0">
                <a:solidFill>
                  <a:srgbClr val="242424"/>
                </a:solidFill>
                <a:effectLst/>
                <a:latin typeface="source-serif-pro"/>
              </a:rPr>
            </a:br>
            <a:r>
              <a:rPr lang="en-GB" b="1" i="1" u="sng" dirty="0">
                <a:solidFill>
                  <a:srgbClr val="242424"/>
                </a:solidFill>
                <a:effectLst/>
                <a:latin typeface="source-serif-pro"/>
              </a:rPr>
              <a:t>Where will we play? </a:t>
            </a:r>
            <a:r>
              <a:rPr lang="en-GB" b="1" i="0" u="sng" dirty="0">
                <a:solidFill>
                  <a:srgbClr val="242424"/>
                </a:solidFill>
                <a:effectLst/>
                <a:latin typeface="source-serif-pro"/>
              </a:rPr>
              <a:t>How will we win!</a:t>
            </a:r>
            <a:r>
              <a:rPr lang="en-GB" b="0" i="0" u="none" dirty="0">
                <a:solidFill>
                  <a:srgbClr val="242424"/>
                </a:solidFill>
                <a:effectLst/>
                <a:latin typeface="source-serif-pro"/>
              </a:rPr>
              <a:t>  (market and its constraints (e.g. geography), value proposition, USPs, relative costs, growth model)</a:t>
            </a:r>
            <a:br>
              <a:rPr lang="en-GB" b="0" i="0" u="none" dirty="0">
                <a:solidFill>
                  <a:srgbClr val="242424"/>
                </a:solidFill>
                <a:effectLst/>
                <a:latin typeface="source-serif-pro"/>
              </a:rPr>
            </a:br>
            <a:r>
              <a:rPr lang="en-GB" b="0" i="0" u="none" dirty="0">
                <a:solidFill>
                  <a:srgbClr val="242424"/>
                </a:solidFill>
                <a:effectLst/>
                <a:latin typeface="source-serif-pro"/>
              </a:rPr>
              <a:t>--- Customer Value + Competitive position + Business Value</a:t>
            </a:r>
            <a:endParaRPr lang="en-GB" b="1" i="0" u="sng" dirty="0">
              <a:solidFill>
                <a:srgbClr val="242424"/>
              </a:solidFill>
              <a:effectLst/>
              <a:latin typeface="source-serif-pro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i="0" u="none" dirty="0">
                <a:solidFill>
                  <a:srgbClr val="242424"/>
                </a:solidFill>
                <a:effectLst/>
                <a:latin typeface="source-serif-pro"/>
              </a:rPr>
              <a:t>Product Roadmap – communication tool to gain alignment on what you will do to deliver on strategy</a:t>
            </a:r>
            <a:br>
              <a:rPr lang="en-GB" b="0" i="0" u="none" dirty="0">
                <a:solidFill>
                  <a:srgbClr val="242424"/>
                </a:solidFill>
                <a:effectLst/>
                <a:latin typeface="source-serif-pro"/>
              </a:rPr>
            </a:br>
            <a:r>
              <a:rPr lang="en-GB" b="0" i="0" u="none" dirty="0">
                <a:solidFill>
                  <a:srgbClr val="242424"/>
                </a:solidFill>
                <a:effectLst/>
                <a:latin typeface="source-serif-pro"/>
              </a:rPr>
              <a:t>--- Themes not features; Horizons, not dates; Higher granularity for near term</a:t>
            </a:r>
            <a:br>
              <a:rPr lang="en-GB" b="0" i="0" u="none" dirty="0">
                <a:solidFill>
                  <a:srgbClr val="242424"/>
                </a:solidFill>
                <a:effectLst/>
                <a:latin typeface="source-serif-pro"/>
              </a:rPr>
            </a:br>
            <a:endParaRPr lang="en-GB" dirty="0">
              <a:effectLst/>
              <a:latin typeface="Helvetica Neue" panose="02000503000000020004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effectLst/>
                <a:latin typeface="Helvetica Neue" panose="02000503000000020004" pitchFamily="2" charset="0"/>
              </a:rPr>
              <a:t>Diagram from: https://</a:t>
            </a:r>
            <a:r>
              <a:rPr lang="en-GB" dirty="0" err="1">
                <a:effectLst/>
                <a:latin typeface="Helvetica Neue" panose="02000503000000020004" pitchFamily="2" charset="0"/>
              </a:rPr>
              <a:t>jefago.medium.com</a:t>
            </a:r>
            <a:r>
              <a:rPr lang="en-GB" dirty="0">
                <a:effectLst/>
                <a:latin typeface="Helvetica Neue" panose="02000503000000020004" pitchFamily="2" charset="0"/>
              </a:rPr>
              <a:t>/product-vision-strategy-roadmap-175d638fe93c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effectLst/>
              <a:latin typeface="Helvetica Neue" panose="02000503000000020004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8BCFB-7716-3A43-ADD4-19EB5D2E0C0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293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Living artefact</a:t>
            </a:r>
            <a:r>
              <a:rPr lang="en-GB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/>
              <a:t>– evolves as more research comes to life – but stable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effectLst/>
                <a:latin typeface="Helvetica Neue" panose="02000503000000020004" pitchFamily="2" charset="0"/>
              </a:rPr>
              <a:t>Collaboratively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effectLst/>
                <a:latin typeface="Helvetica Neue" panose="02000503000000020004" pitchFamily="2" charset="0"/>
              </a:rPr>
              <a:t>I</a:t>
            </a:r>
            <a:r>
              <a:rPr lang="en-US" dirty="0" err="1"/>
              <a:t>nc</a:t>
            </a:r>
            <a:r>
              <a:rPr lang="en-US" dirty="0"/>
              <a:t> customers, stakeholders, product team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Give delivery teams the strategic context, product goals and framework to </a:t>
            </a:r>
            <a:r>
              <a:rPr lang="en-US" dirty="0" err="1"/>
              <a:t>prioritise</a:t>
            </a:r>
            <a:r>
              <a:rPr lang="en-US" dirty="0"/>
              <a:t> and make decisions within. </a:t>
            </a:r>
            <a:br>
              <a:rPr lang="en-US" dirty="0"/>
            </a:br>
            <a:r>
              <a:rPr lang="en-US" dirty="0"/>
              <a:t>Treat them as problem solvers (missionaries), not builders (</a:t>
            </a:r>
            <a:r>
              <a:rPr lang="en-US" dirty="0" err="1"/>
              <a:t>merconaries</a:t>
            </a:r>
            <a:r>
              <a:rPr lang="en-US" dirty="0"/>
              <a:t>)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Marty </a:t>
            </a:r>
            <a:r>
              <a:rPr lang="en-US" dirty="0" err="1"/>
              <a:t>Cagan</a:t>
            </a:r>
            <a:r>
              <a:rPr lang="en-US" dirty="0"/>
              <a:t> 4 Risks: </a:t>
            </a:r>
            <a:endParaRPr lang="en-GB" dirty="0">
              <a:effectLst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dirty="0">
                <a:effectLst/>
                <a:latin typeface="Helvetica Neue" panose="02000503000000020004" pitchFamily="2" charset="0"/>
              </a:rPr>
              <a:t>Value risk:</a:t>
            </a:r>
            <a:r>
              <a:rPr lang="en-GB" dirty="0">
                <a:effectLst/>
                <a:latin typeface="Helvetica Neue" panose="02000503000000020004" pitchFamily="2" charset="0"/>
              </a:rPr>
              <a:t> Will the customer buy this, or choose to use it?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dirty="0">
                <a:effectLst/>
                <a:latin typeface="Helvetica Neue" panose="02000503000000020004" pitchFamily="2" charset="0"/>
              </a:rPr>
              <a:t>Usability risk:</a:t>
            </a:r>
            <a:r>
              <a:rPr lang="en-GB" dirty="0">
                <a:effectLst/>
                <a:latin typeface="Helvetica Neue" panose="02000503000000020004" pitchFamily="2" charset="0"/>
              </a:rPr>
              <a:t> Can the user figure out how to use it?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dirty="0">
                <a:effectLst/>
                <a:latin typeface="Helvetica Neue" panose="02000503000000020004" pitchFamily="2" charset="0"/>
              </a:rPr>
              <a:t>Feasibility risk: </a:t>
            </a:r>
            <a:r>
              <a:rPr lang="en-GB" dirty="0">
                <a:effectLst/>
                <a:latin typeface="Helvetica Neue" panose="02000503000000020004" pitchFamily="2" charset="0"/>
              </a:rPr>
              <a:t>Can our engineers build what we need with the time, skills, and technology we have?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dirty="0">
                <a:effectLst/>
                <a:latin typeface="Helvetica Neue" panose="02000503000000020004" pitchFamily="2" charset="0"/>
              </a:rPr>
              <a:t>Business viability risk:</a:t>
            </a:r>
            <a:r>
              <a:rPr lang="en-GB" dirty="0">
                <a:effectLst/>
                <a:latin typeface="Helvetica Neue" panose="02000503000000020004" pitchFamily="2" charset="0"/>
              </a:rPr>
              <a:t> Does this solution also work for the various aspects of our business?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Helvetica Neue" panose="02000503000000020004" pitchFamily="2" charset="0"/>
              </a:rPr>
              <a:t>Experimentation to reduce risk of unknowns and find solutions with greatest chance of success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Hypothesis or assumption to test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Identify what want to learn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Identify minimum to build to enable learning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Measure impact + draw conclusions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Repeat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>
              <a:effectLst/>
              <a:latin typeface="Helvetica Neue" panose="02000503000000020004" pitchFamily="2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effectLst/>
              <a:latin typeface="Helvetica Neue" panose="02000503000000020004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8BCFB-7716-3A43-ADD4-19EB5D2E0C0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19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8BCFB-7716-3A43-ADD4-19EB5D2E0C0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428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Vision statement</a:t>
            </a:r>
            <a:r>
              <a:rPr lang="en-GB" b="0" dirty="0"/>
              <a:t> – Why!     </a:t>
            </a:r>
            <a:br>
              <a:rPr lang="en-GB" b="0" dirty="0"/>
            </a:br>
            <a:r>
              <a:rPr lang="en-GB" b="0" dirty="0"/>
              <a:t>What is the reason for creating the product? (i.e. customer problems to solve / jobs to be done) </a:t>
            </a:r>
            <a:br>
              <a:rPr lang="en-GB" b="0" dirty="0"/>
            </a:br>
            <a:r>
              <a:rPr lang="en-GB" b="0" dirty="0"/>
              <a:t>What positive change should it create?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8BCFB-7716-3A43-ADD4-19EB5D2E0C0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371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Vision board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Target group</a:t>
            </a:r>
            <a:r>
              <a:rPr lang="en-GB" b="0" dirty="0"/>
              <a:t> – </a:t>
            </a:r>
            <a:r>
              <a:rPr lang="en-GB" dirty="0"/>
              <a:t>Which market or market segment does the product address? Who are the target customers and users? </a:t>
            </a:r>
            <a:endParaRPr lang="en-GB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Needs</a:t>
            </a:r>
            <a:r>
              <a:rPr lang="en-GB" b="0" dirty="0"/>
              <a:t> – </a:t>
            </a:r>
            <a:r>
              <a:rPr lang="en-GB" dirty="0"/>
              <a:t>What problem does the product solve or which benefit does it offer?</a:t>
            </a:r>
            <a:endParaRPr lang="en-GB" b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Product</a:t>
            </a:r>
            <a:r>
              <a:rPr lang="en-GB" b="0" dirty="0"/>
              <a:t> – </a:t>
            </a:r>
            <a:r>
              <a:rPr lang="en-GB" dirty="0"/>
              <a:t>What product is it? USPs: What are its three to five stand-out features that set it apart from competing offering? Is it feasible to develop the product?</a:t>
            </a:r>
            <a:endParaRPr lang="en-GB" b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Business goals</a:t>
            </a:r>
            <a:r>
              <a:rPr lang="en-GB" b="0" dirty="0"/>
              <a:t> – strategic context. </a:t>
            </a:r>
            <a:r>
              <a:rPr lang="en-GB" dirty="0"/>
              <a:t>How will the product benefit the company that develops and provides it? What are the desired business benefits? Prioritise them and move the most important one to the top.</a:t>
            </a:r>
            <a:br>
              <a:rPr lang="en-GB" dirty="0"/>
            </a:br>
            <a:r>
              <a:rPr lang="en-GB" dirty="0"/>
              <a:t>Amex business strategy: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/>
              <a:t>Differentiation strategy. Innovate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/>
              <a:t>Customer experience focus.</a:t>
            </a:r>
          </a:p>
          <a:p>
            <a:endParaRPr lang="en-GB" b="1" dirty="0"/>
          </a:p>
          <a:p>
            <a:r>
              <a:rPr lang="en-GB" b="1" dirty="0"/>
              <a:t>Be clear about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/>
              <a:t>Timeframe for getting to target state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/>
              <a:t>Geos and Techs to compete in</a:t>
            </a:r>
            <a:endParaRPr lang="en-GB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/>
              <a:t>The role of partners and suppliers</a:t>
            </a:r>
          </a:p>
          <a:p>
            <a:endParaRPr lang="en-GB" b="1" dirty="0"/>
          </a:p>
          <a:p>
            <a:r>
              <a:rPr lang="en-GB" b="1" dirty="0"/>
              <a:t>Business alignment </a:t>
            </a:r>
            <a:r>
              <a:rPr lang="en-GB" b="0" dirty="0"/>
              <a:t>– </a:t>
            </a:r>
            <a:r>
              <a:rPr lang="en-GB" b="1" dirty="0"/>
              <a:t>Define alignment with user, market and business goals</a:t>
            </a:r>
          </a:p>
          <a:p>
            <a:endParaRPr lang="en-GB" b="1" dirty="0"/>
          </a:p>
          <a:p>
            <a:r>
              <a:rPr lang="en-GB" b="1" dirty="0"/>
              <a:t>Define the Value Proposition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Unique Selling Proposition (USP):</a:t>
            </a:r>
            <a:r>
              <a:rPr lang="en-GB" dirty="0"/>
              <a:t> Craft a compelling USP for your credit cards that differentiates them from competitors, focusing on benefits such as rewards, low interest rates, or no annual fees.</a:t>
            </a:r>
          </a:p>
          <a:p>
            <a:endParaRPr lang="en-GB" b="1" dirty="0"/>
          </a:p>
          <a:p>
            <a:r>
              <a:rPr lang="en-GB" b="1" dirty="0"/>
              <a:t>How: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Stakeholder Alignment:</a:t>
            </a:r>
            <a:r>
              <a:rPr lang="en-GB" dirty="0"/>
              <a:t> Meet with key stakeholders (e.g., executives, marketing, sales, customer service) to understand the company’s business goals, such as increasing market share, targeting specific customer segments, or enhancing brand reputation.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Strategy alignment: </a:t>
            </a:r>
            <a:r>
              <a:rPr lang="en-GB" b="0" dirty="0"/>
              <a:t>Review internal and external business vision and strategy documents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$$$: </a:t>
            </a:r>
            <a:r>
              <a:rPr lang="en-GB" b="0" dirty="0"/>
              <a:t>Talk to finance to u</a:t>
            </a:r>
            <a:r>
              <a:rPr lang="en-GB" dirty="0"/>
              <a:t>nderstand company </a:t>
            </a:r>
            <a:r>
              <a:rPr lang="en-GB" dirty="0" err="1"/>
              <a:t>commericals</a:t>
            </a:r>
            <a:r>
              <a:rPr lang="en-GB" dirty="0"/>
              <a:t> and focus markets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KPIs:</a:t>
            </a:r>
            <a:r>
              <a:rPr lang="en-GB" dirty="0"/>
              <a:t> Identify key performance indicators (KPIs) like the number of new applications, approval rates, customer lifetime value (CLTV), or conversion rates from website visits to applications. Align with other teams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8BCFB-7716-3A43-ADD4-19EB5D2E0C0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9642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Goal: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Generate, identify and leverage insights.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Gain </a:t>
            </a:r>
            <a:r>
              <a:rPr lang="en-US" dirty="0" err="1"/>
              <a:t>quantatitive</a:t>
            </a:r>
            <a:r>
              <a:rPr lang="en-US" dirty="0"/>
              <a:t> and </a:t>
            </a:r>
            <a:r>
              <a:rPr lang="en-US" dirty="0" err="1"/>
              <a:t>qualitatitve</a:t>
            </a:r>
            <a:r>
              <a:rPr lang="en-US" dirty="0"/>
              <a:t> (evaluative vs generative) insights into the market to enable data-informed strategy and decisions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Know your…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dirty="0"/>
              <a:t>Customer</a:t>
            </a:r>
            <a:endParaRPr lang="en-GB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="1" dirty="0"/>
              <a:t>Insights / User Research:</a:t>
            </a:r>
            <a:r>
              <a:rPr lang="en-GB" dirty="0"/>
              <a:t> Conduct </a:t>
            </a:r>
            <a:r>
              <a:rPr lang="en-GB" b="1" dirty="0"/>
              <a:t>surveys, interviews, usability studies</a:t>
            </a:r>
            <a:r>
              <a:rPr lang="en-GB" dirty="0"/>
              <a:t>, etc for insights into needs, desires, customer pain points, motivations, </a:t>
            </a:r>
            <a:r>
              <a:rPr lang="en-GB" dirty="0" err="1"/>
              <a:t>behaviurs</a:t>
            </a:r>
            <a:r>
              <a:rPr lang="en-GB" dirty="0"/>
              <a:t>, spending behaviours, decision making process and preferences when applying for a credit card online.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GB" dirty="0"/>
              <a:t>Ask customers to talk through a customer journey they took to achieve a product related goal.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/>
              <a:t>How do customers achieve their goals today / how use our products</a:t>
            </a:r>
            <a:endParaRPr lang="en-GB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="1" dirty="0">
                <a:effectLst/>
              </a:rPr>
              <a:t>Identify unmet user needs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dirty="0"/>
              <a:t>Customer segmentation </a:t>
            </a:r>
            <a:r>
              <a:rPr lang="en-US" dirty="0"/>
              <a:t>- </a:t>
            </a:r>
            <a:r>
              <a:rPr lang="en-GB" dirty="0"/>
              <a:t>Identify and prioritize target customer segments (e.g., millennials, small business owners, frequent travellers) by analysing demographics, behaviour, and needs. </a:t>
            </a:r>
            <a:r>
              <a:rPr lang="en-GB" dirty="0">
                <a:effectLst/>
                <a:latin typeface="Helvetica Neue" panose="02000503000000020004" pitchFamily="2" charset="0"/>
              </a:rPr>
              <a:t>User interviews to </a:t>
            </a:r>
            <a:r>
              <a:rPr lang="en-GB" dirty="0" err="1">
                <a:effectLst/>
                <a:latin typeface="Helvetica Neue" panose="02000503000000020004" pitchFamily="2" charset="0"/>
              </a:rPr>
              <a:t>ellicit</a:t>
            </a:r>
            <a:r>
              <a:rPr lang="en-GB" dirty="0">
                <a:effectLst/>
                <a:latin typeface="Helvetica Neue" panose="02000503000000020004" pitchFamily="2" charset="0"/>
              </a:rPr>
              <a:t> user stories of how they did something and how it made them feel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1" dirty="0">
                <a:effectLst/>
                <a:latin typeface="Helvetica Neue" panose="02000503000000020004" pitchFamily="2" charset="0"/>
              </a:rPr>
              <a:t>Opportunity map</a:t>
            </a:r>
            <a:r>
              <a:rPr lang="en-GB" dirty="0">
                <a:effectLst/>
                <a:latin typeface="Helvetica Neue" panose="02000503000000020004" pitchFamily="2" charset="0"/>
              </a:rPr>
              <a:t> - capture opportunities = need, pain or desire. Use a tree structure to group and summarise customer opportunities. Assess opportunities using weighted prioritisation scoring</a:t>
            </a:r>
            <a:br>
              <a:rPr lang="en-GB" dirty="0">
                <a:effectLst/>
                <a:latin typeface="Helvetica Neue" panose="02000503000000020004" pitchFamily="2" charset="0"/>
              </a:rPr>
            </a:br>
            <a:r>
              <a:rPr lang="en-GB" b="1" dirty="0">
                <a:effectLst/>
                <a:latin typeface="Helvetica Neue" panose="02000503000000020004" pitchFamily="2" charset="0"/>
              </a:rPr>
              <a:t>Frame the problem.  </a:t>
            </a:r>
            <a:r>
              <a:rPr lang="en-GB" dirty="0">
                <a:effectLst/>
                <a:latin typeface="Helvetica Neue" panose="02000503000000020004" pitchFamily="2" charset="0"/>
              </a:rPr>
              <a:t>When given a solution clarify the underlying problem or unmet need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dirty="0"/>
              <a:t>Product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Site Usage 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Sales Funnel analysis. Awareness &gt; Interest &gt; Evaluation/Consideration &gt; Desire &gt; Action/Conversion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Customer segmentation analysis – location; device; existing vs new (if known). Are all using the same way? Any anomalies?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Commercials analysis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Consider additional experiments to capture missing data – e.g. collecting bounce info (e.g. via survey / chatbot) when someone navigates away from Product Shopping Experience page or application process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Any heatmap type data or screen recordings?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Customer feedback - Product reviews, company reviews, website reviews, support CSAT reviews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Customer churn data – e.g. call data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dirty="0"/>
              <a:t>Business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dirty="0"/>
              <a:t>Talk to key stakeholders</a:t>
            </a:r>
            <a:r>
              <a:rPr lang="en-US" b="0" dirty="0"/>
              <a:t> to identify any constraints, needs and opportunities</a:t>
            </a:r>
            <a:endParaRPr lang="en-US" b="1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dirty="0"/>
              <a:t>Market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dirty="0"/>
              <a:t>Competitive analysis: </a:t>
            </a:r>
            <a:r>
              <a:rPr lang="en-GB" dirty="0"/>
              <a:t>Analyse competitors’ digital acquisition strategies, focusing on website features, UX/UI, promotions, and messaging. Identify gaps and opportunities. Develop value proposition and product differentiation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1" dirty="0"/>
              <a:t>External factors that could disrupt and innovate </a:t>
            </a:r>
            <a:r>
              <a:rPr lang="en-GB" dirty="0"/>
              <a:t>- </a:t>
            </a:r>
            <a:r>
              <a:rPr lang="en-GB" dirty="0">
                <a:effectLst/>
                <a:latin typeface="Helvetica Neue" panose="02000503000000020004" pitchFamily="2" charset="0"/>
              </a:rPr>
              <a:t>PESTLE: political, economic, social, technological, legal, environmental)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dirty="0">
              <a:effectLst/>
              <a:latin typeface="Helvetica Neue" panose="02000503000000020004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>
                <a:effectLst/>
                <a:latin typeface="Helvetica Neue" panose="02000503000000020004" pitchFamily="2" charset="0"/>
              </a:rPr>
              <a:t>Other ways to shop / acquire customers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dirty="0">
              <a:effectLst/>
              <a:latin typeface="Helvetica Neue" panose="02000503000000020004" pitchFamily="2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effectLst/>
                <a:latin typeface="Helvetica Neue" panose="02000503000000020004" pitchFamily="2" charset="0"/>
              </a:rPr>
              <a:t>Innovation – using new and disruptive tech to solve existing problems in better ways. E.g.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 err="1">
                <a:effectLst/>
                <a:latin typeface="Helvetica Neue" panose="02000503000000020004" pitchFamily="2" charset="0"/>
              </a:rPr>
              <a:t>GenAI</a:t>
            </a:r>
            <a:r>
              <a:rPr lang="en-GB" dirty="0">
                <a:effectLst/>
                <a:latin typeface="Helvetica Neue" panose="02000503000000020004" pitchFamily="2" charset="0"/>
              </a:rPr>
              <a:t> (e.g. for tailored marketing messaging)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effectLst/>
                <a:latin typeface="Helvetica Neue" panose="02000503000000020004" pitchFamily="2" charset="0"/>
              </a:rPr>
              <a:t>Assisted shopping Experiences and Chatbots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effectLst/>
                <a:latin typeface="Helvetica Neue" panose="02000503000000020004" pitchFamily="2" charset="0"/>
              </a:rPr>
              <a:t>New social media and marketing tools / platforms / integrations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effectLst/>
                <a:latin typeface="Helvetica Neue" panose="02000503000000020004" pitchFamily="2" charset="0"/>
              </a:rPr>
              <a:t>New technology (e.g. Apple Vision)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8BCFB-7716-3A43-ADD4-19EB5D2E0C0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68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Goal to convert insights into actions that go on the roadmap - actions that align to these product goals.</a:t>
            </a:r>
          </a:p>
          <a:p>
            <a:pPr marL="171450" indent="-171450">
              <a:buFontTx/>
              <a:buChar char="-"/>
            </a:pPr>
            <a:r>
              <a:rPr lang="en-US" b="1" u="sng" dirty="0"/>
              <a:t>For empowered teams, give teams problems to solve – not features!</a:t>
            </a:r>
            <a:endParaRPr lang="en-US" b="0" u="none" dirty="0"/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>
                <a:effectLst/>
                <a:latin typeface="Helvetica Neue" panose="02000503000000020004" pitchFamily="2" charset="0"/>
              </a:rPr>
              <a:t>Feature teams = mercenaries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>
                <a:effectLst/>
                <a:latin typeface="Helvetica Neue" panose="02000503000000020004" pitchFamily="2" charset="0"/>
              </a:rPr>
              <a:t>Problem solving teams = </a:t>
            </a:r>
            <a:r>
              <a:rPr lang="en-GB" u="sng" dirty="0">
                <a:effectLst/>
                <a:latin typeface="Helvetica Neue" panose="02000503000000020004" pitchFamily="2" charset="0"/>
                <a:hlinkClick r:id="rId3"/>
              </a:rPr>
              <a:t>team of missionaries</a:t>
            </a:r>
            <a:r>
              <a:rPr lang="en-GB" dirty="0">
                <a:effectLst/>
                <a:latin typeface="Helvetica Neue" panose="02000503000000020004" pitchFamily="2" charset="0"/>
              </a:rPr>
              <a:t>.</a:t>
            </a:r>
            <a:endParaRPr lang="en-US" b="1" u="sng" dirty="0"/>
          </a:p>
          <a:p>
            <a:pPr marL="171450" indent="-171450">
              <a:buFontTx/>
              <a:buChar char="-"/>
            </a:pPr>
            <a:endParaRPr lang="en-US" dirty="0"/>
          </a:p>
          <a:p>
            <a:pPr marL="457200" lvl="1" indent="0">
              <a:buNone/>
            </a:pPr>
            <a:r>
              <a:rPr lang="en-US" sz="1200" dirty="0"/>
              <a:t>E.g. Market share; conversion rate; app completion rate; approval rate</a:t>
            </a:r>
          </a:p>
          <a:p>
            <a:pPr marL="457200" lvl="1" indent="0">
              <a:buNone/>
            </a:pPr>
            <a:endParaRPr lang="en-US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/>
              <a:t>Align to business goals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/>
              <a:t>Explain strategic context to delivery team </a:t>
            </a:r>
            <a:r>
              <a:rPr lang="en-US" sz="1200" dirty="0" err="1"/>
              <a:t>inc</a:t>
            </a:r>
            <a:r>
              <a:rPr lang="en-US" sz="1200" dirty="0"/>
              <a:t> the product strategy. Then tell teams which problems to work on and what business results they should measure.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Define Objectives (goals) and Key Results (how we know we have succeeded)</a:t>
            </a:r>
            <a:br>
              <a:rPr lang="en-US" dirty="0"/>
            </a:br>
            <a:r>
              <a:rPr lang="en-US" dirty="0"/>
              <a:t>e.g. </a:t>
            </a:r>
            <a:r>
              <a:rPr lang="en-GB" dirty="0"/>
              <a:t>Increase new member acquisition while ensuring high-quality customer growth and decreasing cost of new customer acquisitions.</a:t>
            </a:r>
            <a:br>
              <a:rPr lang="en-GB" dirty="0"/>
            </a:br>
            <a:endParaRPr lang="en-GB" dirty="0"/>
          </a:p>
          <a:p>
            <a:pPr marL="171450" indent="-171450">
              <a:buFontTx/>
              <a:buChar char="-"/>
            </a:pPr>
            <a:r>
              <a:rPr lang="en-GB" dirty="0"/>
              <a:t>Make them SMART – be clear about timeframe, markets, segments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r>
              <a:rPr lang="en-GB" b="1" dirty="0"/>
              <a:t>Prioritization Framework:</a:t>
            </a:r>
            <a:r>
              <a:rPr lang="en-GB" dirty="0"/>
              <a:t> Use frameworks like RICE (Reach, Impact, Confidence, Effort) or </a:t>
            </a:r>
            <a:r>
              <a:rPr lang="en-GB" dirty="0" err="1"/>
              <a:t>MoSCoW</a:t>
            </a:r>
            <a:r>
              <a:rPr lang="en-GB" dirty="0"/>
              <a:t> to prioritize opportunities based on impact on customer acquisition and business goals.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="1" dirty="0">
              <a:effectLst/>
              <a:latin typeface="Helvetica Neue" panose="02000503000000020004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b="1" dirty="0">
                <a:effectLst/>
                <a:latin typeface="Helvetica Neue" panose="02000503000000020004" pitchFamily="2" charset="0"/>
              </a:rPr>
              <a:t>Opportunity assessment. </a:t>
            </a:r>
            <a:r>
              <a:rPr lang="en-GB" dirty="0">
                <a:effectLst/>
                <a:latin typeface="Helvetica Neue" panose="02000503000000020004" pitchFamily="2" charset="0"/>
              </a:rPr>
              <a:t>Answer 4 questions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b="1" dirty="0">
                <a:effectLst/>
                <a:latin typeface="Helvetica Neue" panose="02000503000000020004" pitchFamily="2" charset="0"/>
              </a:rPr>
              <a:t>Objective: </a:t>
            </a:r>
            <a:r>
              <a:rPr lang="en-GB" dirty="0">
                <a:effectLst/>
                <a:latin typeface="Helvetica Neue" panose="02000503000000020004" pitchFamily="2" charset="0"/>
              </a:rPr>
              <a:t>What business objective is this work intended to address? 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b="1" dirty="0">
                <a:effectLst/>
                <a:latin typeface="Helvetica Neue" panose="02000503000000020004" pitchFamily="2" charset="0"/>
              </a:rPr>
              <a:t>Key results</a:t>
            </a:r>
            <a:r>
              <a:rPr lang="en-GB" dirty="0">
                <a:effectLst/>
                <a:latin typeface="Helvetica Neue" panose="02000503000000020004" pitchFamily="2" charset="0"/>
              </a:rPr>
              <a:t>: How will you know if you’ve succeeded?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b="1" dirty="0">
                <a:effectLst/>
                <a:latin typeface="Helvetica Neue" panose="02000503000000020004" pitchFamily="2" charset="0"/>
              </a:rPr>
              <a:t>Customer problem</a:t>
            </a:r>
            <a:r>
              <a:rPr lang="en-GB" dirty="0">
                <a:effectLst/>
                <a:latin typeface="Helvetica Neue" panose="02000503000000020004" pitchFamily="2" charset="0"/>
              </a:rPr>
              <a:t>: What problem will this solve for our customers?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b="1" dirty="0">
                <a:effectLst/>
                <a:latin typeface="Helvetica Neue" panose="02000503000000020004" pitchFamily="2" charset="0"/>
              </a:rPr>
              <a:t>Target market</a:t>
            </a:r>
            <a:r>
              <a:rPr lang="en-GB" dirty="0">
                <a:effectLst/>
                <a:latin typeface="Helvetica Neue" panose="02000503000000020004" pitchFamily="2" charset="0"/>
              </a:rPr>
              <a:t>: what type of customer are we focused on?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8BCFB-7716-3A43-ADD4-19EB5D2E0C0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3272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dirty="0"/>
              <a:t>Roadmap manages outcomes</a:t>
            </a:r>
            <a:br>
              <a:rPr lang="en-US" sz="1200" dirty="0"/>
            </a:br>
            <a:r>
              <a:rPr lang="en-US" sz="1200" dirty="0"/>
              <a:t>Backlog manages outputs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dirty="0"/>
              <a:t>Product initiatives – can include experiments, feature developments, marketing campaigns, process improvements, </a:t>
            </a:r>
            <a:r>
              <a:rPr lang="en-US" sz="1200" dirty="0" err="1"/>
              <a:t>etc</a:t>
            </a:r>
            <a:endParaRPr lang="en-US" sz="120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dirty="0" err="1"/>
              <a:t>Prioritisation</a:t>
            </a:r>
            <a:r>
              <a:rPr lang="en-US" sz="1200" dirty="0"/>
              <a:t> based on alignment with vision and strategy – e.g.  RICE prioritization / weighted scoring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Action plan = Roadmap</a:t>
            </a:r>
          </a:p>
          <a:p>
            <a:pPr marL="628650" lvl="1" indent="-171450">
              <a:buFontTx/>
              <a:buChar char="-"/>
            </a:pPr>
            <a:r>
              <a:rPr lang="en-US" strike="sngStrike" dirty="0"/>
              <a:t>Features roadmap</a:t>
            </a:r>
          </a:p>
          <a:p>
            <a:pPr marL="628650" lvl="1" indent="-171450">
              <a:buFontTx/>
              <a:buChar char="-"/>
            </a:pPr>
            <a:r>
              <a:rPr lang="en-US" sz="1200" dirty="0"/>
              <a:t>Outcome driven roadmap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Problems to solve + measures of success</a:t>
            </a:r>
          </a:p>
          <a:p>
            <a:pPr marL="628650" lvl="1" indent="-171450">
              <a:buFontTx/>
              <a:buChar char="-"/>
            </a:pPr>
            <a:r>
              <a:rPr lang="en-US" sz="1200" dirty="0"/>
              <a:t>Product initiative goals aligned to product goals </a:t>
            </a:r>
            <a:endParaRPr lang="en-US" dirty="0"/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Horizon based Now / next / later – with more details closer to current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120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1200" dirty="0"/>
          </a:p>
          <a:p>
            <a:pPr marL="171450" lvl="0" indent="-171450">
              <a:buFontTx/>
              <a:buChar char="-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8BCFB-7716-3A43-ADD4-19EB5D2E0C0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320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79ED5-09CC-9E03-9AF3-C3A840BC99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E4261F-3764-D541-B8B5-FBFC581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CA9781-B8FD-FC4F-09AC-3C343814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49238-3441-1D48-8288-678BB6B345C3}" type="datetimeFigureOut">
              <a:rPr lang="en-US" smtClean="0"/>
              <a:t>9/15/24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7CD8F9-F512-1998-40AC-CFFA00D3F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BA8541-0075-6DDA-4384-9BAF96723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A6AD9-CD4A-EB4E-8988-EE0B1F34A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467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5148B-729F-B0AD-D9C0-73C1DCA4B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79C8D1-D23C-0BF3-4C98-BF95B842DC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C58E3D-B1C5-FADA-D67B-3A72E826A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49238-3441-1D48-8288-678BB6B345C3}" type="datetimeFigureOut">
              <a:rPr lang="en-US" smtClean="0"/>
              <a:t>9/15/24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39D59A-7DB0-C8B8-FEF2-8A279C584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4C60D9-FA98-48E7-CD9A-5D961DAA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A6AD9-CD4A-EB4E-8988-EE0B1F34A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682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24436C-AADE-E959-0D7A-00832764D5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526108-C051-AE4F-E76F-1333B711B1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2B6222-9721-EEFF-B9BB-4C314937C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49238-3441-1D48-8288-678BB6B345C3}" type="datetimeFigureOut">
              <a:rPr lang="en-US" smtClean="0"/>
              <a:t>9/15/24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C2425B-15B0-C535-77C0-80BAD1D09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F82BD-4E6B-386C-124F-0FA1E43FB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A6AD9-CD4A-EB4E-8988-EE0B1F34A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317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9E98F-3D4C-2680-4AFB-0B82FF93C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92C1B-8B8B-2617-E509-35CC72F18D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D8D2AE-A5BE-7887-AC34-933BD0292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49238-3441-1D48-8288-678BB6B345C3}" type="datetimeFigureOut">
              <a:rPr lang="en-US" smtClean="0"/>
              <a:t>9/15/24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A6A346-D2B1-E8CA-88FA-8FBA32B18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F2CC3D-2A61-5B64-24BA-B92463EA5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A6AD9-CD4A-EB4E-8988-EE0B1F34A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824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2B5B6-FDA9-6F91-6ABB-990C5D73D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A30CC9-08F1-7B80-1F19-BDB93C9052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53922D-C9C8-8662-092C-CC8CD2936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49238-3441-1D48-8288-678BB6B345C3}" type="datetimeFigureOut">
              <a:rPr lang="en-US" smtClean="0"/>
              <a:t>9/15/24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1A5B4-8E1A-20C7-4207-8EB2BB73A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5FE5C6-1147-3E6A-8AB3-780BD02C2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A6AD9-CD4A-EB4E-8988-EE0B1F34A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052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0FF5A-0A54-A5BC-D47C-DFF085F84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B04D88-A46F-48A0-81CA-1412D9D36F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86A954-F0AD-F573-8072-16B13CAAD2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3DB9F4-D900-D204-8762-EAB73BD0F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49238-3441-1D48-8288-678BB6B345C3}" type="datetimeFigureOut">
              <a:rPr lang="en-US" smtClean="0"/>
              <a:t>9/15/24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62DDD-E1CC-FC27-A7D6-A58270F57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639FB3-95B9-1E50-BD6B-5A14C2FA8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A6AD9-CD4A-EB4E-8988-EE0B1F34A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904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F41C5-4D9D-47E0-A83B-916ECB2B0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3486F2-FB0C-A3F8-E2E7-6591374766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C2AECF-A518-D728-E75F-E2AA73D78B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AA9E05-662F-1985-2B5D-691165F885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AC3084-4916-89A5-6F37-7A8DE9DDD3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C3F625-F916-9390-E718-C1BF07361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49238-3441-1D48-8288-678BB6B345C3}" type="datetimeFigureOut">
              <a:rPr lang="en-US" smtClean="0"/>
              <a:t>9/15/24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C9C0D2-F5AD-0C7F-4782-1A0D02273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62EFBF-C9A3-6877-7711-57ADBAB0B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A6AD9-CD4A-EB4E-8988-EE0B1F34A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607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E706E-47CB-07DC-C186-1F84910B0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C44549-4B1E-1487-4603-D8387DAA9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49238-3441-1D48-8288-678BB6B345C3}" type="datetimeFigureOut">
              <a:rPr lang="en-US" smtClean="0"/>
              <a:t>9/15/24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C34F23-53B3-5721-0BBE-84DEE7CD7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96F15A-BCBB-43BA-7C0A-5F390D304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A6AD9-CD4A-EB4E-8988-EE0B1F34A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971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81D184-9F3D-704C-B138-8CBE7D150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49238-3441-1D48-8288-678BB6B345C3}" type="datetimeFigureOut">
              <a:rPr lang="en-US" smtClean="0"/>
              <a:t>9/15/24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5A9505-BC3D-58B1-3509-2CBC1284A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5C1B8B-F2B1-D7D6-3159-C2C99DB98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A6AD9-CD4A-EB4E-8988-EE0B1F34A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642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4FB2F-0722-683D-EAD3-B05A35B61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A269C9-6B39-C068-ECB1-84C005BA8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CBBD20-C3EB-F35F-E74A-9C7ED30B9F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DE185C-C479-2DCE-2049-6E4AAC641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49238-3441-1D48-8288-678BB6B345C3}" type="datetimeFigureOut">
              <a:rPr lang="en-US" smtClean="0"/>
              <a:t>9/15/24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2CD624-503B-7B11-2539-762EA4D4F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C045BC-19B8-4E27-C700-00BEE8B99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A6AD9-CD4A-EB4E-8988-EE0B1F34A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792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5CD59-AABE-C77E-E91A-701D616B7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F674CC-9FA4-65E0-6CB8-520B44D25F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90B95D-769D-53E1-7127-1558D32F24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2C84FE-9DE5-5B60-6E17-AF9361013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49238-3441-1D48-8288-678BB6B345C3}" type="datetimeFigureOut">
              <a:rPr lang="en-US" smtClean="0"/>
              <a:t>9/15/24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0C3AC5-FB8F-1221-96D6-8DD1EBD6E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535B98-C3B6-FB13-7044-CE5FD6BB5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A6AD9-CD4A-EB4E-8988-EE0B1F34A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534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8741A1-17BF-EBE5-5589-871532BD0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A5033C-C06B-2700-B24B-1CBF708608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017CA-BF87-00FA-7586-E129807EFC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4049238-3441-1D48-8288-678BB6B345C3}" type="datetimeFigureOut">
              <a:rPr lang="en-US" smtClean="0"/>
              <a:t>9/15/24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712ADA-5F87-34F7-92BE-DFF3B7A5B7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72E28E-B52E-CBE0-EF2A-3211A49CFA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27A6AD9-CD4A-EB4E-8988-EE0B1F34A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165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12" Type="http://schemas.microsoft.com/office/2007/relationships/hdphoto" Target="../media/hdphoto10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11" Type="http://schemas.microsoft.com/office/2007/relationships/hdphoto" Target="../media/hdphoto9.wdp"/><Relationship Id="rId5" Type="http://schemas.microsoft.com/office/2007/relationships/hdphoto" Target="../media/hdphoto4.wdp"/><Relationship Id="rId10" Type="http://schemas.microsoft.com/office/2007/relationships/hdphoto" Target="../media/hdphoto8.wdp"/><Relationship Id="rId4" Type="http://schemas.microsoft.com/office/2007/relationships/hdphoto" Target="../media/hdphoto3.wdp"/><Relationship Id="rId9" Type="http://schemas.microsoft.com/office/2007/relationships/hdphoto" Target="../media/hdphoto7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594F34B-E336-24E5-E1C7-79CAFCAB5BB2}"/>
              </a:ext>
            </a:extLst>
          </p:cNvPr>
          <p:cNvSpPr/>
          <p:nvPr/>
        </p:nvSpPr>
        <p:spPr bwMode="auto">
          <a:xfrm>
            <a:off x="0" y="5159828"/>
            <a:ext cx="12192000" cy="1698171"/>
          </a:xfrm>
          <a:prstGeom prst="rect">
            <a:avLst/>
          </a:prstGeom>
          <a:solidFill>
            <a:srgbClr val="FEC1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B28745-7FF9-8B48-903F-99AE1D9BEB20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54FA029-3592-6B4A-B6D3-7CECC647C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341" y="637953"/>
            <a:ext cx="10643989" cy="31895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How to create a </a:t>
            </a:r>
            <a:br>
              <a:rPr lang="en-GB" sz="6600" dirty="0"/>
            </a:br>
            <a:r>
              <a:rPr lang="en-GB" sz="6600" dirty="0"/>
              <a:t>product strategy and roadmap</a:t>
            </a:r>
            <a:endParaRPr lang="en-US" sz="80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A30EEEAD-2A26-0376-2D5C-E2BAEE13FF00}"/>
              </a:ext>
            </a:extLst>
          </p:cNvPr>
          <p:cNvSpPr txBox="1">
            <a:spLocks/>
          </p:cNvSpPr>
          <p:nvPr/>
        </p:nvSpPr>
        <p:spPr bwMode="auto">
          <a:xfrm>
            <a:off x="752669" y="5689600"/>
            <a:ext cx="10643989" cy="7794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6000" b="0" i="0" cap="all" spc="267" baseline="0">
                <a:solidFill>
                  <a:schemeClr val="tx1"/>
                </a:solidFill>
                <a:latin typeface="+mj-lt"/>
                <a:ea typeface="+mj-ea"/>
                <a:cs typeface="Arial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609585" algn="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1219170" algn="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828754" algn="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2438339" algn="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/>
            <a:r>
              <a:rPr lang="en-US" sz="3600" kern="1200" dirty="0">
                <a:solidFill>
                  <a:schemeClr val="bg1"/>
                </a:solidFill>
                <a:cs typeface="+mj-cs"/>
              </a:rPr>
              <a:t>Darren Beaumont</a:t>
            </a:r>
          </a:p>
        </p:txBody>
      </p:sp>
    </p:spTree>
    <p:extLst>
      <p:ext uri="{BB962C8B-B14F-4D97-AF65-F5344CB8AC3E}">
        <p14:creationId xmlns:p14="http://schemas.microsoft.com/office/powerpoint/2010/main" val="85179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A4C86-5CC8-464C-335B-9126D360F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3416" y="365125"/>
            <a:ext cx="9930384" cy="1325563"/>
          </a:xfrm>
        </p:spPr>
        <p:txBody>
          <a:bodyPr/>
          <a:lstStyle/>
          <a:p>
            <a:r>
              <a:rPr lang="en-US" dirty="0"/>
              <a:t> Product Delivery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ECACC51-5DB8-4C8D-474E-0CAF9960367E}"/>
              </a:ext>
            </a:extLst>
          </p:cNvPr>
          <p:cNvSpPr/>
          <p:nvPr/>
        </p:nvSpPr>
        <p:spPr>
          <a:xfrm>
            <a:off x="838200" y="695924"/>
            <a:ext cx="585216" cy="58521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5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7575051-906A-A45A-75CD-759101CA8438}"/>
              </a:ext>
            </a:extLst>
          </p:cNvPr>
          <p:cNvGrpSpPr/>
          <p:nvPr/>
        </p:nvGrpSpPr>
        <p:grpSpPr>
          <a:xfrm>
            <a:off x="10162344" y="424548"/>
            <a:ext cx="1210607" cy="1001626"/>
            <a:chOff x="5182084" y="969264"/>
            <a:chExt cx="6258560" cy="5178176"/>
          </a:xfrm>
        </p:grpSpPr>
        <p:sp>
          <p:nvSpPr>
            <p:cNvPr id="12" name="Triangle 11">
              <a:extLst>
                <a:ext uri="{FF2B5EF4-FFF2-40B4-BE49-F238E27FC236}">
                  <a16:creationId xmlns:a16="http://schemas.microsoft.com/office/drawing/2014/main" id="{5BE3BE2A-01FC-1594-4A8D-8DE1256367F0}"/>
                </a:ext>
              </a:extLst>
            </p:cNvPr>
            <p:cNvSpPr/>
            <p:nvPr/>
          </p:nvSpPr>
          <p:spPr>
            <a:xfrm>
              <a:off x="7071844" y="969264"/>
              <a:ext cx="2499360" cy="1977136"/>
            </a:xfrm>
            <a:prstGeom prst="triangle">
              <a:avLst/>
            </a:prstGeom>
            <a:solidFill>
              <a:srgbClr val="23A5C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600" dirty="0"/>
                <a:t>VISION</a:t>
              </a:r>
            </a:p>
          </p:txBody>
        </p:sp>
        <p:sp>
          <p:nvSpPr>
            <p:cNvPr id="13" name="Trapezium 12">
              <a:extLst>
                <a:ext uri="{FF2B5EF4-FFF2-40B4-BE49-F238E27FC236}">
                  <a16:creationId xmlns:a16="http://schemas.microsoft.com/office/drawing/2014/main" id="{2D20E357-F1DB-1777-AA47-3E171A9BFF1A}"/>
                </a:ext>
              </a:extLst>
            </p:cNvPr>
            <p:cNvSpPr/>
            <p:nvPr/>
          </p:nvSpPr>
          <p:spPr>
            <a:xfrm>
              <a:off x="6137124" y="3265596"/>
              <a:ext cx="4389120" cy="1281324"/>
            </a:xfrm>
            <a:prstGeom prst="trapezoid">
              <a:avLst>
                <a:gd name="adj" fmla="val 59754"/>
              </a:avLst>
            </a:prstGeom>
            <a:solidFill>
              <a:srgbClr val="4682B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/>
                <a:t>STRATEGY</a:t>
              </a:r>
            </a:p>
          </p:txBody>
        </p:sp>
        <p:sp>
          <p:nvSpPr>
            <p:cNvPr id="14" name="Trapezium 13">
              <a:extLst>
                <a:ext uri="{FF2B5EF4-FFF2-40B4-BE49-F238E27FC236}">
                  <a16:creationId xmlns:a16="http://schemas.microsoft.com/office/drawing/2014/main" id="{2D879C95-BCA6-1890-625D-B31798F0E559}"/>
                </a:ext>
              </a:extLst>
            </p:cNvPr>
            <p:cNvSpPr/>
            <p:nvPr/>
          </p:nvSpPr>
          <p:spPr>
            <a:xfrm>
              <a:off x="5182084" y="4866116"/>
              <a:ext cx="6258560" cy="1281324"/>
            </a:xfrm>
            <a:prstGeom prst="trapezoid">
              <a:avLst>
                <a:gd name="adj" fmla="val 59754"/>
              </a:avLst>
            </a:prstGeom>
            <a:solidFill>
              <a:srgbClr val="7F65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/>
                <a:t>ROADMAP</a:t>
              </a:r>
            </a:p>
          </p:txBody>
        </p:sp>
      </p:grpSp>
      <p:sp>
        <p:nvSpPr>
          <p:cNvPr id="8" name="Right Brace 7">
            <a:extLst>
              <a:ext uri="{FF2B5EF4-FFF2-40B4-BE49-F238E27FC236}">
                <a16:creationId xmlns:a16="http://schemas.microsoft.com/office/drawing/2014/main" id="{82FE7876-9910-A903-C2BD-F48D8568426C}"/>
              </a:ext>
            </a:extLst>
          </p:cNvPr>
          <p:cNvSpPr/>
          <p:nvPr/>
        </p:nvSpPr>
        <p:spPr>
          <a:xfrm>
            <a:off x="5503595" y="2039126"/>
            <a:ext cx="473606" cy="3073660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4771019-A5A6-EF9B-B227-F98B5EC4522C}"/>
              </a:ext>
            </a:extLst>
          </p:cNvPr>
          <p:cNvSpPr txBox="1">
            <a:spLocks/>
          </p:cNvSpPr>
          <p:nvPr/>
        </p:nvSpPr>
        <p:spPr>
          <a:xfrm>
            <a:off x="990787" y="2039126"/>
            <a:ext cx="5100415" cy="30736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88" lvl="1" indent="0">
              <a:buNone/>
            </a:pPr>
            <a:r>
              <a:rPr lang="en-US" sz="1800" dirty="0"/>
              <a:t>Regularly communicate and share</a:t>
            </a:r>
          </a:p>
          <a:p>
            <a:pPr marL="14288" lvl="1" indent="0">
              <a:buNone/>
            </a:pPr>
            <a:endParaRPr lang="en-US" sz="1800" dirty="0"/>
          </a:p>
          <a:p>
            <a:pPr marL="14288" lvl="1" indent="0">
              <a:buNone/>
            </a:pPr>
            <a:r>
              <a:rPr lang="en-US" sz="1800" dirty="0"/>
              <a:t>Experiment, measure, learn, repeat</a:t>
            </a:r>
          </a:p>
          <a:p>
            <a:pPr marL="14288" lvl="1" indent="0">
              <a:buNone/>
            </a:pPr>
            <a:endParaRPr lang="en-US" sz="1800" dirty="0"/>
          </a:p>
          <a:p>
            <a:pPr marL="14288" lvl="1" indent="0">
              <a:buNone/>
            </a:pPr>
            <a:r>
              <a:rPr lang="en-US" sz="1800" dirty="0"/>
              <a:t>Test and validate with customers</a:t>
            </a:r>
          </a:p>
          <a:p>
            <a:pPr marL="14288" lvl="1" indent="0">
              <a:buNone/>
            </a:pPr>
            <a:endParaRPr lang="en-US" sz="1800" dirty="0"/>
          </a:p>
          <a:p>
            <a:pPr marL="14288" lvl="1" indent="0">
              <a:buNone/>
            </a:pPr>
            <a:r>
              <a:rPr lang="en-US" sz="1800" dirty="0"/>
              <a:t>Manage risks, remove blockers</a:t>
            </a:r>
          </a:p>
          <a:p>
            <a:pPr marL="14288" lvl="1" indent="0">
              <a:buNone/>
            </a:pPr>
            <a:endParaRPr lang="en-US" sz="1800" dirty="0"/>
          </a:p>
          <a:p>
            <a:pPr marL="14288" lvl="1" indent="0">
              <a:buNone/>
            </a:pPr>
            <a:r>
              <a:rPr lang="en-US" sz="1800" dirty="0"/>
              <a:t>Pivot when not working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4EC1A-E615-F2C6-D8A0-87268554D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425" y="1487917"/>
            <a:ext cx="5293546" cy="4689046"/>
          </a:xfrm>
        </p:spPr>
        <p:txBody>
          <a:bodyPr anchor="ctr">
            <a:normAutofit/>
          </a:bodyPr>
          <a:lstStyle/>
          <a:p>
            <a:pPr marL="474662" indent="-457200">
              <a:buClr>
                <a:schemeClr val="accent6">
                  <a:lumMod val="75000"/>
                </a:schemeClr>
              </a:buClr>
              <a:buFont typeface="System Font Regular"/>
              <a:buChar char="▲"/>
            </a:pPr>
            <a:r>
              <a:rPr lang="en-US" sz="2000" dirty="0"/>
              <a:t>Alignment</a:t>
            </a:r>
          </a:p>
          <a:p>
            <a:pPr marL="474662" indent="-457200">
              <a:buClr>
                <a:schemeClr val="accent6">
                  <a:lumMod val="75000"/>
                </a:schemeClr>
              </a:buClr>
              <a:buFont typeface="System Font Regular"/>
              <a:buChar char="▲"/>
            </a:pPr>
            <a:r>
              <a:rPr lang="en-US" sz="2000" dirty="0"/>
              <a:t>Empowerment</a:t>
            </a:r>
          </a:p>
          <a:p>
            <a:pPr marL="474662" indent="-457200">
              <a:buClr>
                <a:schemeClr val="accent6">
                  <a:lumMod val="75000"/>
                </a:schemeClr>
              </a:buClr>
              <a:buFont typeface="System Font Regular"/>
              <a:buChar char="▲"/>
            </a:pPr>
            <a:r>
              <a:rPr lang="en-US" sz="2000" dirty="0"/>
              <a:t>Problem solving</a:t>
            </a:r>
          </a:p>
          <a:p>
            <a:pPr marL="474662" indent="-457200">
              <a:buClr>
                <a:schemeClr val="accent6">
                  <a:lumMod val="75000"/>
                </a:schemeClr>
              </a:buClr>
              <a:buFont typeface="System Font Regular"/>
              <a:buChar char="▲"/>
            </a:pPr>
            <a:r>
              <a:rPr lang="en-US" sz="2000" dirty="0"/>
              <a:t>Iterative value</a:t>
            </a:r>
          </a:p>
          <a:p>
            <a:pPr marL="474662" indent="-457200">
              <a:buClr>
                <a:srgbClr val="C00000"/>
              </a:buClr>
              <a:buFont typeface="System Font Regular"/>
              <a:buChar char="▼"/>
            </a:pPr>
            <a:r>
              <a:rPr lang="en-US" sz="2000" dirty="0"/>
              <a:t>Risk</a:t>
            </a:r>
          </a:p>
        </p:txBody>
      </p:sp>
    </p:spTree>
    <p:extLst>
      <p:ext uri="{BB962C8B-B14F-4D97-AF65-F5344CB8AC3E}">
        <p14:creationId xmlns:p14="http://schemas.microsoft.com/office/powerpoint/2010/main" val="177466611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57" name="Freeform: Shape 2056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59" name="Freeform: Shape 2058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233DC5-F3E1-6098-BCFF-07A4CC9A1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19967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Summary of the approach</a:t>
            </a:r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3" name="Rectangle 206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E49F21-B08A-F1AC-FFF1-B881B746F017}"/>
              </a:ext>
            </a:extLst>
          </p:cNvPr>
          <p:cNvSpPr/>
          <p:nvPr/>
        </p:nvSpPr>
        <p:spPr>
          <a:xfrm>
            <a:off x="233197" y="420624"/>
            <a:ext cx="1120115" cy="54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C08DCFC-B02A-4263-0CD7-CD84B51D2CAB}"/>
              </a:ext>
            </a:extLst>
          </p:cNvPr>
          <p:cNvSpPr/>
          <p:nvPr/>
        </p:nvSpPr>
        <p:spPr>
          <a:xfrm>
            <a:off x="72965" y="4437265"/>
            <a:ext cx="4547332" cy="265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CD4317F-BEFD-7F38-7DE8-6456EB1A9C03}"/>
              </a:ext>
            </a:extLst>
          </p:cNvPr>
          <p:cNvSpPr/>
          <p:nvPr/>
        </p:nvSpPr>
        <p:spPr>
          <a:xfrm>
            <a:off x="513772" y="3472188"/>
            <a:ext cx="370239" cy="37023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1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A0ECD9A-01C9-3CD7-6956-B83F2D122022}"/>
              </a:ext>
            </a:extLst>
          </p:cNvPr>
          <p:cNvSpPr/>
          <p:nvPr/>
        </p:nvSpPr>
        <p:spPr>
          <a:xfrm>
            <a:off x="513772" y="3941535"/>
            <a:ext cx="370239" cy="37023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2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98577DC-A557-9935-C78F-9A547A81FE7A}"/>
              </a:ext>
            </a:extLst>
          </p:cNvPr>
          <p:cNvSpPr/>
          <p:nvPr/>
        </p:nvSpPr>
        <p:spPr>
          <a:xfrm>
            <a:off x="513772" y="4410882"/>
            <a:ext cx="370239" cy="37023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3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1A237A0-6B26-8E8A-A7A3-CB2972BB1E4E}"/>
              </a:ext>
            </a:extLst>
          </p:cNvPr>
          <p:cNvSpPr/>
          <p:nvPr/>
        </p:nvSpPr>
        <p:spPr>
          <a:xfrm>
            <a:off x="516820" y="4878294"/>
            <a:ext cx="370239" cy="37023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4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DD916ED-7F2C-CD19-D74E-0D4CB1C1FC35}"/>
              </a:ext>
            </a:extLst>
          </p:cNvPr>
          <p:cNvSpPr/>
          <p:nvPr/>
        </p:nvSpPr>
        <p:spPr>
          <a:xfrm>
            <a:off x="519868" y="5344431"/>
            <a:ext cx="370239" cy="37023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5</a:t>
            </a:r>
          </a:p>
        </p:txBody>
      </p:sp>
      <p:graphicFrame>
        <p:nvGraphicFramePr>
          <p:cNvPr id="27" name="Content Placeholder 3">
            <a:extLst>
              <a:ext uri="{FF2B5EF4-FFF2-40B4-BE49-F238E27FC236}">
                <a16:creationId xmlns:a16="http://schemas.microsoft.com/office/drawing/2014/main" id="{66A424E7-2C2A-2463-AB80-761265723C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2740569"/>
              </p:ext>
            </p:extLst>
          </p:nvPr>
        </p:nvGraphicFramePr>
        <p:xfrm>
          <a:off x="1131844" y="3379711"/>
          <a:ext cx="2717463" cy="23691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17463">
                  <a:extLst>
                    <a:ext uri="{9D8B030D-6E8A-4147-A177-3AD203B41FA5}">
                      <a16:colId xmlns:a16="http://schemas.microsoft.com/office/drawing/2014/main" val="1391220522"/>
                    </a:ext>
                  </a:extLst>
                </a:gridCol>
              </a:tblGrid>
              <a:tr h="4738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Product</a:t>
                      </a:r>
                      <a:r>
                        <a:rPr lang="en-US" sz="2000" dirty="0"/>
                        <a:t> Vision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6582961"/>
                  </a:ext>
                </a:extLst>
              </a:tr>
              <a:tr h="4738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Market</a:t>
                      </a:r>
                      <a:r>
                        <a:rPr lang="en-US" sz="2000" dirty="0"/>
                        <a:t> Insights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72606874"/>
                  </a:ext>
                </a:extLst>
              </a:tr>
              <a:tr h="473834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Product</a:t>
                      </a:r>
                      <a:r>
                        <a:rPr lang="en-US" sz="2000" dirty="0"/>
                        <a:t> Goals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3603858"/>
                  </a:ext>
                </a:extLst>
              </a:tr>
              <a:tr h="473834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Product</a:t>
                      </a:r>
                      <a:r>
                        <a:rPr lang="en-US" sz="2000" dirty="0"/>
                        <a:t> Roadmap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7474869"/>
                  </a:ext>
                </a:extLst>
              </a:tr>
              <a:tr h="473834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Product</a:t>
                      </a:r>
                      <a:r>
                        <a:rPr lang="en-US" sz="2000" dirty="0"/>
                        <a:t> Delivery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7511585"/>
                  </a:ext>
                </a:extLst>
              </a:tr>
            </a:tbl>
          </a:graphicData>
        </a:graphic>
      </p:graphicFrame>
      <p:grpSp>
        <p:nvGrpSpPr>
          <p:cNvPr id="53" name="Group 52">
            <a:extLst>
              <a:ext uri="{FF2B5EF4-FFF2-40B4-BE49-F238E27FC236}">
                <a16:creationId xmlns:a16="http://schemas.microsoft.com/office/drawing/2014/main" id="{61807096-62C3-84D5-DA45-BC7C0257FB2F}"/>
              </a:ext>
            </a:extLst>
          </p:cNvPr>
          <p:cNvGrpSpPr/>
          <p:nvPr/>
        </p:nvGrpSpPr>
        <p:grpSpPr>
          <a:xfrm>
            <a:off x="7654828" y="5179380"/>
            <a:ext cx="3831185" cy="1017823"/>
            <a:chOff x="7654828" y="5179380"/>
            <a:chExt cx="3831185" cy="1017823"/>
          </a:xfrm>
        </p:grpSpPr>
        <p:pic>
          <p:nvPicPr>
            <p:cNvPr id="2052" name="Picture 4" descr="Roman's Product Strategy Model | Roman Pichler">
              <a:extLst>
                <a:ext uri="{FF2B5EF4-FFF2-40B4-BE49-F238E27FC236}">
                  <a16:creationId xmlns:a16="http://schemas.microsoft.com/office/drawing/2014/main" id="{BB463873-64EC-EBE8-FA77-4C742A6B661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442" b="98667" l="6867" r="92051">
                          <a14:foregroundMark x1="15240" y1="50694" x2="28692" y2="51582"/>
                          <a14:foregroundMark x1="28692" y1="51582" x2="30292" y2="48862"/>
                          <a14:foregroundMark x1="6585" y1="53359" x2="33772" y2="53803"/>
                          <a14:foregroundMark x1="33772" y1="53803" x2="28504" y2="58245"/>
                          <a14:foregroundMark x1="28504" y1="58245" x2="13876" y2="58245"/>
                          <a14:foregroundMark x1="13876" y1="58245" x2="7996" y2="56358"/>
                          <a14:foregroundMark x1="7996" y1="56358" x2="21261" y2="47085"/>
                          <a14:foregroundMark x1="21261" y1="47085" x2="27375" y2="47085"/>
                          <a14:foregroundMark x1="27375" y1="47085" x2="28410" y2="53803"/>
                          <a14:foregroundMark x1="18250" y1="62243" x2="26058" y2="60689"/>
                          <a14:foregroundMark x1="26058" y1="60689" x2="31938" y2="74403"/>
                          <a14:foregroundMark x1="31938" y1="74403" x2="37441" y2="77512"/>
                          <a14:foregroundMark x1="37441" y1="77512" x2="40546" y2="86063"/>
                          <a14:foregroundMark x1="40546" y1="86063" x2="34901" y2="91560"/>
                          <a14:foregroundMark x1="34901" y1="91560" x2="13358" y2="90394"/>
                          <a14:foregroundMark x1="13358" y1="90394" x2="8231" y2="85175"/>
                          <a14:foregroundMark x1="8231" y1="85175" x2="11524" y2="78956"/>
                          <a14:foregroundMark x1="11524" y1="78956" x2="24553" y2="76624"/>
                          <a14:foregroundMark x1="24553" y1="76624" x2="21543" y2="69572"/>
                          <a14:foregroundMark x1="21543" y1="69572" x2="16745" y2="64242"/>
                          <a14:foregroundMark x1="16745" y1="64242" x2="18250" y2="62687"/>
                          <a14:foregroundMark x1="9219" y1="84453" x2="10865" y2="91116"/>
                          <a14:foregroundMark x1="10865" y1="91116" x2="13358" y2="90672"/>
                          <a14:foregroundMark x1="37441" y1="89339" x2="37441" y2="96780"/>
                          <a14:foregroundMark x1="37441" y1="96780" x2="50564" y2="98945"/>
                          <a14:foregroundMark x1="50564" y1="98945" x2="54610" y2="92726"/>
                          <a14:foregroundMark x1="54610" y1="92726" x2="52117" y2="85341"/>
                          <a14:foregroundMark x1="52117" y1="85341" x2="52493" y2="76346"/>
                          <a14:foregroundMark x1="52493" y1="76346" x2="45437" y2="70961"/>
                          <a14:foregroundMark x1="45437" y1="70961" x2="37582" y2="72349"/>
                          <a14:foregroundMark x1="37582" y1="72349" x2="35183" y2="75125"/>
                          <a14:foregroundMark x1="46472" y1="73348" x2="87206" y2="77235"/>
                          <a14:foregroundMark x1="87206" y1="77235" x2="88664" y2="85619"/>
                          <a14:foregroundMark x1="88664" y1="85619" x2="80668" y2="90228"/>
                          <a14:foregroundMark x1="80668" y1="90228" x2="49106" y2="91560"/>
                          <a14:foregroundMark x1="11853" y1="52471" x2="16275" y2="37979"/>
                          <a14:foregroundMark x1="16275" y1="37979" x2="22907" y2="37313"/>
                          <a14:foregroundMark x1="22907" y1="37313" x2="23895" y2="35980"/>
                          <a14:foregroundMark x1="21261" y1="37313" x2="23801" y2="25153"/>
                          <a14:foregroundMark x1="23801" y1="25153" x2="30151" y2="11827"/>
                          <a14:foregroundMark x1="30151" y1="11827" x2="61383" y2="3831"/>
                          <a14:foregroundMark x1="61383" y1="3831" x2="90075" y2="11216"/>
                          <a14:foregroundMark x1="90075" y1="11216" x2="89840" y2="22043"/>
                          <a14:foregroundMark x1="89840" y1="22043" x2="87159" y2="30761"/>
                          <a14:foregroundMark x1="87159" y1="30761" x2="86218" y2="58245"/>
                          <a14:foregroundMark x1="86218" y1="58245" x2="88711" y2="64908"/>
                          <a14:foregroundMark x1="88711" y1="64908" x2="85654" y2="73071"/>
                          <a14:foregroundMark x1="85654" y1="73071" x2="78833" y2="80455"/>
                          <a14:foregroundMark x1="86406" y1="60022" x2="92239" y2="60466"/>
                          <a14:foregroundMark x1="92239" y1="60466" x2="93556" y2="51749"/>
                          <a14:foregroundMark x1="93556" y1="51749" x2="92051" y2="43642"/>
                          <a14:foregroundMark x1="92051" y1="43642" x2="86218" y2="42310"/>
                          <a14:foregroundMark x1="86218" y1="42310" x2="84525" y2="33315"/>
                          <a14:foregroundMark x1="74694" y1="9328" x2="67780" y2="3109"/>
                          <a14:foregroundMark x1="67780" y1="3109" x2="51693" y2="4442"/>
                          <a14:foregroundMark x1="51693" y1="4442" x2="47695" y2="11494"/>
                          <a14:foregroundMark x1="47695" y1="11494" x2="48354" y2="13326"/>
                          <a14:foregroundMark x1="6961" y1="52027" x2="9737" y2="58245"/>
                          <a14:foregroundMark x1="9737" y1="58245" x2="11101" y2="57801"/>
                          <a14:foregroundMark x1="37065" y1="91560" x2="60348" y2="92449"/>
                          <a14:foregroundMark x1="60348" y1="92449" x2="60771" y2="99556"/>
                          <a14:foregroundMark x1="60771" y1="99556" x2="50235" y2="99278"/>
                          <a14:foregroundMark x1="50235" y1="99278" x2="35042" y2="93615"/>
                          <a14:foregroundMark x1="35042" y1="93615" x2="35183" y2="90228"/>
                          <a14:foregroundMark x1="42709" y1="96002" x2="48871" y2="97168"/>
                          <a14:foregroundMark x1="48871" y1="97168" x2="55268" y2="94836"/>
                          <a14:foregroundMark x1="55268" y1="94836" x2="45673" y2="91449"/>
                          <a14:foregroundMark x1="45673" y1="91449" x2="38429" y2="94559"/>
                          <a14:foregroundMark x1="38429" y1="94559" x2="43462" y2="98667"/>
                          <a14:foregroundMark x1="43462" y1="98667" x2="43462" y2="98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160" t="75249" r="36668" b="8921"/>
            <a:stretch/>
          </p:blipFill>
          <p:spPr bwMode="auto">
            <a:xfrm>
              <a:off x="7654828" y="5179380"/>
              <a:ext cx="1910653" cy="10178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BBB0827-4175-D6F6-D4D0-29F22E8B3BC7}"/>
                </a:ext>
              </a:extLst>
            </p:cNvPr>
            <p:cNvSpPr txBox="1"/>
            <p:nvPr/>
          </p:nvSpPr>
          <p:spPr>
            <a:xfrm>
              <a:off x="9767273" y="5511657"/>
              <a:ext cx="171874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 anchor="ctr">
              <a:spAutoFit/>
            </a:bodyPr>
            <a:lstStyle/>
            <a:p>
              <a:pPr algn="ctr"/>
              <a:r>
                <a:rPr lang="en-US" sz="1600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PRODUCT BACKLOG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D46C2327-332D-E66C-C919-D882102FB8E5}"/>
              </a:ext>
            </a:extLst>
          </p:cNvPr>
          <p:cNvSpPr txBox="1"/>
          <p:nvPr/>
        </p:nvSpPr>
        <p:spPr>
          <a:xfrm>
            <a:off x="7654828" y="6165750"/>
            <a:ext cx="1283896" cy="29792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Build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8C1900-2217-91DF-A96A-C33A67C309B0}"/>
              </a:ext>
            </a:extLst>
          </p:cNvPr>
          <p:cNvSpPr txBox="1"/>
          <p:nvPr/>
        </p:nvSpPr>
        <p:spPr>
          <a:xfrm>
            <a:off x="7311872" y="5088159"/>
            <a:ext cx="652423" cy="24622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Measure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C7C0587-1183-457B-995E-79E68FC74906}"/>
              </a:ext>
            </a:extLst>
          </p:cNvPr>
          <p:cNvSpPr txBox="1"/>
          <p:nvPr/>
        </p:nvSpPr>
        <p:spPr>
          <a:xfrm>
            <a:off x="8476328" y="4940302"/>
            <a:ext cx="428002" cy="24622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Learn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676CE80-EB9B-04AC-7D38-A76DA6A4DDB9}"/>
              </a:ext>
            </a:extLst>
          </p:cNvPr>
          <p:cNvSpPr txBox="1"/>
          <p:nvPr/>
        </p:nvSpPr>
        <p:spPr>
          <a:xfrm>
            <a:off x="10398107" y="781851"/>
            <a:ext cx="974734" cy="4924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 Problem</a:t>
            </a:r>
            <a:br>
              <a:rPr lang="en-US" sz="1600" dirty="0">
                <a:solidFill>
                  <a:schemeClr val="bg1">
                    <a:lumMod val="6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 validation</a:t>
            </a:r>
          </a:p>
        </p:txBody>
      </p:sp>
      <p:pic>
        <p:nvPicPr>
          <p:cNvPr id="25" name="Picture 4" descr="Roman's Product Strategy Model | Roman Pichler">
            <a:extLst>
              <a:ext uri="{FF2B5EF4-FFF2-40B4-BE49-F238E27FC236}">
                <a16:creationId xmlns:a16="http://schemas.microsoft.com/office/drawing/2014/main" id="{BB3F5EA2-65E7-DB9F-175D-31C1F26CBE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442" b="98667" l="6867" r="92051">
                        <a14:foregroundMark x1="15240" y1="50694" x2="28692" y2="51582"/>
                        <a14:foregroundMark x1="28692" y1="51582" x2="30292" y2="48862"/>
                        <a14:foregroundMark x1="6585" y1="53359" x2="33772" y2="53803"/>
                        <a14:foregroundMark x1="33772" y1="53803" x2="28504" y2="58245"/>
                        <a14:foregroundMark x1="28504" y1="58245" x2="13876" y2="58245"/>
                        <a14:foregroundMark x1="13876" y1="58245" x2="7996" y2="56358"/>
                        <a14:foregroundMark x1="7996" y1="56358" x2="21261" y2="47085"/>
                        <a14:foregroundMark x1="21261" y1="47085" x2="27375" y2="47085"/>
                        <a14:foregroundMark x1="27375" y1="47085" x2="28410" y2="53803"/>
                        <a14:foregroundMark x1="18250" y1="62243" x2="26058" y2="60689"/>
                        <a14:foregroundMark x1="26058" y1="60689" x2="31938" y2="74403"/>
                        <a14:foregroundMark x1="31938" y1="74403" x2="37441" y2="77512"/>
                        <a14:foregroundMark x1="37441" y1="77512" x2="40546" y2="86063"/>
                        <a14:foregroundMark x1="40546" y1="86063" x2="34901" y2="91560"/>
                        <a14:foregroundMark x1="34901" y1="91560" x2="13358" y2="90394"/>
                        <a14:foregroundMark x1="13358" y1="90394" x2="8231" y2="85175"/>
                        <a14:foregroundMark x1="8231" y1="85175" x2="11524" y2="78956"/>
                        <a14:foregroundMark x1="11524" y1="78956" x2="24553" y2="76624"/>
                        <a14:foregroundMark x1="24553" y1="76624" x2="21543" y2="69572"/>
                        <a14:foregroundMark x1="21543" y1="69572" x2="16745" y2="64242"/>
                        <a14:foregroundMark x1="16745" y1="64242" x2="18250" y2="62687"/>
                        <a14:foregroundMark x1="9219" y1="84453" x2="10865" y2="91116"/>
                        <a14:foregroundMark x1="10865" y1="91116" x2="13358" y2="90672"/>
                        <a14:foregroundMark x1="37441" y1="89339" x2="37441" y2="96780"/>
                        <a14:foregroundMark x1="37441" y1="96780" x2="50564" y2="98945"/>
                        <a14:foregroundMark x1="50564" y1="98945" x2="54610" y2="92726"/>
                        <a14:foregroundMark x1="54610" y1="92726" x2="52117" y2="85341"/>
                        <a14:foregroundMark x1="52117" y1="85341" x2="52493" y2="76346"/>
                        <a14:foregroundMark x1="52493" y1="76346" x2="45437" y2="70961"/>
                        <a14:foregroundMark x1="45437" y1="70961" x2="37582" y2="72349"/>
                        <a14:foregroundMark x1="37582" y1="72349" x2="35183" y2="75125"/>
                        <a14:foregroundMark x1="46472" y1="73348" x2="87206" y2="77235"/>
                        <a14:foregroundMark x1="87206" y1="77235" x2="88664" y2="85619"/>
                        <a14:foregroundMark x1="88664" y1="85619" x2="80668" y2="90228"/>
                        <a14:foregroundMark x1="80668" y1="90228" x2="49106" y2="91560"/>
                        <a14:foregroundMark x1="11853" y1="52471" x2="16275" y2="37979"/>
                        <a14:foregroundMark x1="16275" y1="37979" x2="22907" y2="37313"/>
                        <a14:foregroundMark x1="22907" y1="37313" x2="23895" y2="35980"/>
                        <a14:foregroundMark x1="21261" y1="37313" x2="23801" y2="25153"/>
                        <a14:foregroundMark x1="23801" y1="25153" x2="30151" y2="11827"/>
                        <a14:foregroundMark x1="30151" y1="11827" x2="61383" y2="3831"/>
                        <a14:foregroundMark x1="61383" y1="3831" x2="90075" y2="11216"/>
                        <a14:foregroundMark x1="90075" y1="11216" x2="89840" y2="22043"/>
                        <a14:foregroundMark x1="89840" y1="22043" x2="87159" y2="30761"/>
                        <a14:foregroundMark x1="87159" y1="30761" x2="86218" y2="58245"/>
                        <a14:foregroundMark x1="86218" y1="58245" x2="88711" y2="64908"/>
                        <a14:foregroundMark x1="88711" y1="64908" x2="85654" y2="73071"/>
                        <a14:foregroundMark x1="85654" y1="73071" x2="78833" y2="80455"/>
                        <a14:foregroundMark x1="86406" y1="60022" x2="92239" y2="60466"/>
                        <a14:foregroundMark x1="92239" y1="60466" x2="93556" y2="51749"/>
                        <a14:foregroundMark x1="93556" y1="51749" x2="92051" y2="43642"/>
                        <a14:foregroundMark x1="92051" y1="43642" x2="86218" y2="42310"/>
                        <a14:foregroundMark x1="86218" y1="42310" x2="84525" y2="33315"/>
                        <a14:foregroundMark x1="74694" y1="9328" x2="67780" y2="3109"/>
                        <a14:foregroundMark x1="67780" y1="3109" x2="51693" y2="4442"/>
                        <a14:foregroundMark x1="51693" y1="4442" x2="47695" y2="11494"/>
                        <a14:foregroundMark x1="47695" y1="11494" x2="48354" y2="13326"/>
                        <a14:foregroundMark x1="6961" y1="52027" x2="9737" y2="58245"/>
                        <a14:foregroundMark x1="9737" y1="58245" x2="11101" y2="57801"/>
                        <a14:foregroundMark x1="37065" y1="91560" x2="60348" y2="92449"/>
                        <a14:foregroundMark x1="60348" y1="92449" x2="60771" y2="99556"/>
                        <a14:foregroundMark x1="60771" y1="99556" x2="50235" y2="99278"/>
                        <a14:foregroundMark x1="50235" y1="99278" x2="35042" y2="93615"/>
                        <a14:foregroundMark x1="35042" y1="93615" x2="35183" y2="90228"/>
                        <a14:foregroundMark x1="42709" y1="96002" x2="48871" y2="97168"/>
                        <a14:foregroundMark x1="48871" y1="97168" x2="55268" y2="94836"/>
                        <a14:foregroundMark x1="55268" y1="94836" x2="45673" y2="91449"/>
                        <a14:foregroundMark x1="45673" y1="91449" x2="38429" y2="94559"/>
                        <a14:foregroundMark x1="38429" y1="94559" x2="43462" y2="98667"/>
                        <a14:foregroundMark x1="43462" y1="98667" x2="43462" y2="98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214" t="19975" r="13375" b="59338"/>
          <a:stretch/>
        </p:blipFill>
        <p:spPr bwMode="auto">
          <a:xfrm rot="19863756">
            <a:off x="5939212" y="165774"/>
            <a:ext cx="1169770" cy="133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DE2D5481-E013-81C7-171C-0FF0D54263DF}"/>
              </a:ext>
            </a:extLst>
          </p:cNvPr>
          <p:cNvGrpSpPr/>
          <p:nvPr/>
        </p:nvGrpSpPr>
        <p:grpSpPr>
          <a:xfrm>
            <a:off x="6958606" y="1156429"/>
            <a:ext cx="2703864" cy="573593"/>
            <a:chOff x="6958606" y="1156429"/>
            <a:chExt cx="2703864" cy="57359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EBB08E7-B8C1-E15E-356C-7D32DF829683}"/>
                </a:ext>
              </a:extLst>
            </p:cNvPr>
            <p:cNvSpPr txBox="1"/>
            <p:nvPr/>
          </p:nvSpPr>
          <p:spPr>
            <a:xfrm>
              <a:off x="7890318" y="1299316"/>
              <a:ext cx="1772152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 anchor="ctr">
              <a:spAutoFit/>
            </a:bodyPr>
            <a:lstStyle/>
            <a:p>
              <a:pPr algn="ctr"/>
              <a:r>
                <a:rPr lang="en-US" sz="1600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PRODUCT STRATEGY</a:t>
              </a:r>
            </a:p>
          </p:txBody>
        </p:sp>
        <p:pic>
          <p:nvPicPr>
            <p:cNvPr id="26" name="Picture 4" descr="Roman's Product Strategy Model | Roman Pichler">
              <a:extLst>
                <a:ext uri="{FF2B5EF4-FFF2-40B4-BE49-F238E27FC236}">
                  <a16:creationId xmlns:a16="http://schemas.microsoft.com/office/drawing/2014/main" id="{D85E3A7C-EBEF-DC8E-70A3-2927B6B2CD9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442" b="98667" l="6867" r="92051">
                          <a14:foregroundMark x1="15240" y1="50694" x2="28692" y2="51582"/>
                          <a14:foregroundMark x1="28692" y1="51582" x2="30292" y2="48862"/>
                          <a14:foregroundMark x1="6585" y1="53359" x2="33772" y2="53803"/>
                          <a14:foregroundMark x1="33772" y1="53803" x2="28504" y2="58245"/>
                          <a14:foregroundMark x1="28504" y1="58245" x2="13876" y2="58245"/>
                          <a14:foregroundMark x1="13876" y1="58245" x2="7996" y2="56358"/>
                          <a14:foregroundMark x1="7996" y1="56358" x2="21261" y2="47085"/>
                          <a14:foregroundMark x1="21261" y1="47085" x2="27375" y2="47085"/>
                          <a14:foregroundMark x1="27375" y1="47085" x2="28410" y2="53803"/>
                          <a14:foregroundMark x1="18250" y1="62243" x2="26058" y2="60689"/>
                          <a14:foregroundMark x1="26058" y1="60689" x2="31938" y2="74403"/>
                          <a14:foregroundMark x1="31938" y1="74403" x2="37441" y2="77512"/>
                          <a14:foregroundMark x1="37441" y1="77512" x2="40546" y2="86063"/>
                          <a14:foregroundMark x1="40546" y1="86063" x2="34901" y2="91560"/>
                          <a14:foregroundMark x1="34901" y1="91560" x2="13358" y2="90394"/>
                          <a14:foregroundMark x1="13358" y1="90394" x2="8231" y2="85175"/>
                          <a14:foregroundMark x1="8231" y1="85175" x2="11524" y2="78956"/>
                          <a14:foregroundMark x1="11524" y1="78956" x2="24553" y2="76624"/>
                          <a14:foregroundMark x1="24553" y1="76624" x2="21543" y2="69572"/>
                          <a14:foregroundMark x1="21543" y1="69572" x2="16745" y2="64242"/>
                          <a14:foregroundMark x1="16745" y1="64242" x2="18250" y2="62687"/>
                          <a14:foregroundMark x1="9219" y1="84453" x2="10865" y2="91116"/>
                          <a14:foregroundMark x1="10865" y1="91116" x2="13358" y2="90672"/>
                          <a14:foregroundMark x1="37441" y1="89339" x2="37441" y2="96780"/>
                          <a14:foregroundMark x1="37441" y1="96780" x2="50564" y2="98945"/>
                          <a14:foregroundMark x1="50564" y1="98945" x2="54610" y2="92726"/>
                          <a14:foregroundMark x1="54610" y1="92726" x2="52117" y2="85341"/>
                          <a14:foregroundMark x1="52117" y1="85341" x2="52493" y2="76346"/>
                          <a14:foregroundMark x1="52493" y1="76346" x2="45437" y2="70961"/>
                          <a14:foregroundMark x1="45437" y1="70961" x2="37582" y2="72349"/>
                          <a14:foregroundMark x1="37582" y1="72349" x2="35183" y2="75125"/>
                          <a14:foregroundMark x1="46472" y1="73348" x2="87206" y2="77235"/>
                          <a14:foregroundMark x1="87206" y1="77235" x2="88664" y2="85619"/>
                          <a14:foregroundMark x1="88664" y1="85619" x2="80668" y2="90228"/>
                          <a14:foregroundMark x1="80668" y1="90228" x2="49106" y2="91560"/>
                          <a14:foregroundMark x1="11853" y1="52471" x2="16275" y2="37979"/>
                          <a14:foregroundMark x1="16275" y1="37979" x2="22907" y2="37313"/>
                          <a14:foregroundMark x1="22907" y1="37313" x2="23895" y2="35980"/>
                          <a14:foregroundMark x1="21261" y1="37313" x2="23801" y2="25153"/>
                          <a14:foregroundMark x1="23801" y1="25153" x2="30151" y2="11827"/>
                          <a14:foregroundMark x1="30151" y1="11827" x2="61383" y2="3831"/>
                          <a14:foregroundMark x1="61383" y1="3831" x2="90075" y2="11216"/>
                          <a14:foregroundMark x1="90075" y1="11216" x2="89840" y2="22043"/>
                          <a14:foregroundMark x1="89840" y1="22043" x2="87159" y2="30761"/>
                          <a14:foregroundMark x1="87159" y1="30761" x2="86218" y2="58245"/>
                          <a14:foregroundMark x1="86218" y1="58245" x2="88711" y2="64908"/>
                          <a14:foregroundMark x1="88711" y1="64908" x2="85654" y2="73071"/>
                          <a14:foregroundMark x1="85654" y1="73071" x2="78833" y2="80455"/>
                          <a14:foregroundMark x1="86406" y1="60022" x2="92239" y2="60466"/>
                          <a14:foregroundMark x1="92239" y1="60466" x2="93556" y2="51749"/>
                          <a14:foregroundMark x1="93556" y1="51749" x2="92051" y2="43642"/>
                          <a14:foregroundMark x1="92051" y1="43642" x2="86218" y2="42310"/>
                          <a14:foregroundMark x1="86218" y1="42310" x2="84525" y2="33315"/>
                          <a14:foregroundMark x1="74694" y1="9328" x2="67780" y2="3109"/>
                          <a14:foregroundMark x1="67780" y1="3109" x2="51693" y2="4442"/>
                          <a14:foregroundMark x1="51693" y1="4442" x2="47695" y2="11494"/>
                          <a14:foregroundMark x1="47695" y1="11494" x2="48354" y2="13326"/>
                          <a14:foregroundMark x1="6961" y1="52027" x2="9737" y2="58245"/>
                          <a14:foregroundMark x1="9737" y1="58245" x2="11101" y2="57801"/>
                          <a14:foregroundMark x1="37065" y1="91560" x2="60348" y2="92449"/>
                          <a14:foregroundMark x1="60348" y1="92449" x2="60771" y2="99556"/>
                          <a14:foregroundMark x1="60771" y1="99556" x2="50235" y2="99278"/>
                          <a14:foregroundMark x1="50235" y1="99278" x2="35042" y2="93615"/>
                          <a14:foregroundMark x1="35042" y1="93615" x2="35183" y2="90228"/>
                          <a14:foregroundMark x1="42709" y1="96002" x2="48871" y2="97168"/>
                          <a14:foregroundMark x1="48871" y1="97168" x2="55268" y2="94836"/>
                          <a14:foregroundMark x1="55268" y1="94836" x2="45673" y2="91449"/>
                          <a14:foregroundMark x1="45673" y1="91449" x2="38429" y2="94559"/>
                          <a14:foregroundMark x1="38429" y1="94559" x2="43462" y2="98667"/>
                          <a14:foregroundMark x1="43462" y1="98667" x2="43462" y2="98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67" t="12825" r="59505" b="78253"/>
            <a:stretch/>
          </p:blipFill>
          <p:spPr bwMode="auto">
            <a:xfrm>
              <a:off x="6958606" y="1156429"/>
              <a:ext cx="814344" cy="5735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73A2BEA1-A8ED-091C-EFC6-46EB88747B84}"/>
              </a:ext>
            </a:extLst>
          </p:cNvPr>
          <p:cNvSpPr txBox="1"/>
          <p:nvPr/>
        </p:nvSpPr>
        <p:spPr>
          <a:xfrm>
            <a:off x="5179082" y="379461"/>
            <a:ext cx="916918" cy="49244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1600" dirty="0">
                <a:latin typeface="Arial Narrow" panose="020B0604020202020204" pitchFamily="34" charset="0"/>
                <a:cs typeface="Arial Narrow" panose="020B0604020202020204" pitchFamily="34" charset="0"/>
              </a:rPr>
              <a:t>PRODUCT</a:t>
            </a:r>
          </a:p>
          <a:p>
            <a:pPr algn="ctr"/>
            <a:r>
              <a:rPr lang="en-US" sz="1600" dirty="0">
                <a:latin typeface="Arial Narrow" panose="020B0604020202020204" pitchFamily="34" charset="0"/>
                <a:cs typeface="Arial Narrow" panose="020B0604020202020204" pitchFamily="34" charset="0"/>
              </a:rPr>
              <a:t> VISION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F6D7F1D-419D-8779-30B5-4DCE31900BAA}"/>
              </a:ext>
            </a:extLst>
          </p:cNvPr>
          <p:cNvSpPr txBox="1"/>
          <p:nvPr/>
        </p:nvSpPr>
        <p:spPr>
          <a:xfrm>
            <a:off x="7909718" y="1604905"/>
            <a:ext cx="1329210" cy="984885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ctr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Opportunities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Market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Differentiators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Goals</a:t>
            </a:r>
          </a:p>
        </p:txBody>
      </p:sp>
      <p:pic>
        <p:nvPicPr>
          <p:cNvPr id="40" name="Picture 4" descr="Roman's Product Strategy Model | Roman Pichler">
            <a:extLst>
              <a:ext uri="{FF2B5EF4-FFF2-40B4-BE49-F238E27FC236}">
                <a16:creationId xmlns:a16="http://schemas.microsoft.com/office/drawing/2014/main" id="{D1C8929B-0519-E659-0C56-0AAACBF03B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442" b="98667" l="6867" r="92051">
                        <a14:foregroundMark x1="15240" y1="50694" x2="28692" y2="51582"/>
                        <a14:foregroundMark x1="28692" y1="51582" x2="30292" y2="48862"/>
                        <a14:foregroundMark x1="6585" y1="53359" x2="33772" y2="53803"/>
                        <a14:foregroundMark x1="33772" y1="53803" x2="28504" y2="58245"/>
                        <a14:foregroundMark x1="28504" y1="58245" x2="13876" y2="58245"/>
                        <a14:foregroundMark x1="13876" y1="58245" x2="7996" y2="56358"/>
                        <a14:foregroundMark x1="7996" y1="56358" x2="21261" y2="47085"/>
                        <a14:foregroundMark x1="21261" y1="47085" x2="27375" y2="47085"/>
                        <a14:foregroundMark x1="27375" y1="47085" x2="28410" y2="53803"/>
                        <a14:foregroundMark x1="18250" y1="62243" x2="26058" y2="60689"/>
                        <a14:foregroundMark x1="26058" y1="60689" x2="31938" y2="74403"/>
                        <a14:foregroundMark x1="31938" y1="74403" x2="37441" y2="77512"/>
                        <a14:foregroundMark x1="37441" y1="77512" x2="40546" y2="86063"/>
                        <a14:foregroundMark x1="40546" y1="86063" x2="34901" y2="91560"/>
                        <a14:foregroundMark x1="34901" y1="91560" x2="13358" y2="90394"/>
                        <a14:foregroundMark x1="13358" y1="90394" x2="8231" y2="85175"/>
                        <a14:foregroundMark x1="8231" y1="85175" x2="11524" y2="78956"/>
                        <a14:foregroundMark x1="11524" y1="78956" x2="24553" y2="76624"/>
                        <a14:foregroundMark x1="24553" y1="76624" x2="21543" y2="69572"/>
                        <a14:foregroundMark x1="21543" y1="69572" x2="16745" y2="64242"/>
                        <a14:foregroundMark x1="16745" y1="64242" x2="18250" y2="62687"/>
                        <a14:foregroundMark x1="9219" y1="84453" x2="10865" y2="91116"/>
                        <a14:foregroundMark x1="10865" y1="91116" x2="13358" y2="90672"/>
                        <a14:foregroundMark x1="37441" y1="89339" x2="37441" y2="96780"/>
                        <a14:foregroundMark x1="37441" y1="96780" x2="50564" y2="98945"/>
                        <a14:foregroundMark x1="50564" y1="98945" x2="54610" y2="92726"/>
                        <a14:foregroundMark x1="54610" y1="92726" x2="52117" y2="85341"/>
                        <a14:foregroundMark x1="52117" y1="85341" x2="52493" y2="76346"/>
                        <a14:foregroundMark x1="52493" y1="76346" x2="45437" y2="70961"/>
                        <a14:foregroundMark x1="45437" y1="70961" x2="37582" y2="72349"/>
                        <a14:foregroundMark x1="37582" y1="72349" x2="35183" y2="75125"/>
                        <a14:foregroundMark x1="46472" y1="73348" x2="87206" y2="77235"/>
                        <a14:foregroundMark x1="87206" y1="77235" x2="88664" y2="85619"/>
                        <a14:foregroundMark x1="88664" y1="85619" x2="80668" y2="90228"/>
                        <a14:foregroundMark x1="80668" y1="90228" x2="49106" y2="91560"/>
                        <a14:foregroundMark x1="11853" y1="52471" x2="16275" y2="37979"/>
                        <a14:foregroundMark x1="16275" y1="37979" x2="22907" y2="37313"/>
                        <a14:foregroundMark x1="22907" y1="37313" x2="23895" y2="35980"/>
                        <a14:foregroundMark x1="21261" y1="37313" x2="23801" y2="25153"/>
                        <a14:foregroundMark x1="23801" y1="25153" x2="30151" y2="11827"/>
                        <a14:foregroundMark x1="30151" y1="11827" x2="61383" y2="3831"/>
                        <a14:foregroundMark x1="61383" y1="3831" x2="90075" y2="11216"/>
                        <a14:foregroundMark x1="90075" y1="11216" x2="89840" y2="22043"/>
                        <a14:foregroundMark x1="89840" y1="22043" x2="87159" y2="30761"/>
                        <a14:foregroundMark x1="87159" y1="30761" x2="86218" y2="58245"/>
                        <a14:foregroundMark x1="86218" y1="58245" x2="88711" y2="64908"/>
                        <a14:foregroundMark x1="88711" y1="64908" x2="85654" y2="73071"/>
                        <a14:foregroundMark x1="85654" y1="73071" x2="78833" y2="80455"/>
                        <a14:foregroundMark x1="86406" y1="60022" x2="92239" y2="60466"/>
                        <a14:foregroundMark x1="92239" y1="60466" x2="93556" y2="51749"/>
                        <a14:foregroundMark x1="93556" y1="51749" x2="92051" y2="43642"/>
                        <a14:foregroundMark x1="92051" y1="43642" x2="86218" y2="42310"/>
                        <a14:foregroundMark x1="86218" y1="42310" x2="84525" y2="33315"/>
                        <a14:foregroundMark x1="74694" y1="9328" x2="67780" y2="3109"/>
                        <a14:foregroundMark x1="67780" y1="3109" x2="51693" y2="4442"/>
                        <a14:foregroundMark x1="51693" y1="4442" x2="47695" y2="11494"/>
                        <a14:foregroundMark x1="47695" y1="11494" x2="48354" y2="13326"/>
                        <a14:foregroundMark x1="6961" y1="52027" x2="9737" y2="58245"/>
                        <a14:foregroundMark x1="9737" y1="58245" x2="11101" y2="57801"/>
                        <a14:foregroundMark x1="37065" y1="91560" x2="60348" y2="92449"/>
                        <a14:foregroundMark x1="60348" y1="92449" x2="60771" y2="99556"/>
                        <a14:foregroundMark x1="60771" y1="99556" x2="50235" y2="99278"/>
                        <a14:foregroundMark x1="50235" y1="99278" x2="35042" y2="93615"/>
                        <a14:foregroundMark x1="35042" y1="93615" x2="35183" y2="90228"/>
                        <a14:foregroundMark x1="42709" y1="96002" x2="48871" y2="97168"/>
                        <a14:foregroundMark x1="48871" y1="97168" x2="55268" y2="94836"/>
                        <a14:foregroundMark x1="55268" y1="94836" x2="45673" y2="91449"/>
                        <a14:foregroundMark x1="45673" y1="91449" x2="38429" y2="94559"/>
                        <a14:foregroundMark x1="38429" y1="94559" x2="43462" y2="98667"/>
                        <a14:foregroundMark x1="43462" y1="98667" x2="43462" y2="98667"/>
                        <a14:backgroundMark x1="58137" y1="15103" x2="64817" y2="15269"/>
                        <a14:backgroundMark x1="64817" y1="15269" x2="57855" y2="20267"/>
                        <a14:backgroundMark x1="57855" y1="20267" x2="57855" y2="141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661" t="3752" r="27498" b="80398"/>
          <a:stretch/>
        </p:blipFill>
        <p:spPr bwMode="auto">
          <a:xfrm>
            <a:off x="9375697" y="556903"/>
            <a:ext cx="974735" cy="101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71B149E1-6955-45DE-F7CB-D4276D2E1F7D}"/>
              </a:ext>
            </a:extLst>
          </p:cNvPr>
          <p:cNvSpPr txBox="1"/>
          <p:nvPr/>
        </p:nvSpPr>
        <p:spPr>
          <a:xfrm>
            <a:off x="8862078" y="412187"/>
            <a:ext cx="578685" cy="24622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Insights</a:t>
            </a:r>
          </a:p>
        </p:txBody>
      </p:sp>
      <p:pic>
        <p:nvPicPr>
          <p:cNvPr id="42" name="Picture 4" descr="Roman's Product Strategy Model | Roman Pichler">
            <a:extLst>
              <a:ext uri="{FF2B5EF4-FFF2-40B4-BE49-F238E27FC236}">
                <a16:creationId xmlns:a16="http://schemas.microsoft.com/office/drawing/2014/main" id="{E653E6EE-16C6-16BB-2E49-82462D9605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442" b="98667" l="6867" r="92051">
                        <a14:foregroundMark x1="15240" y1="50694" x2="28692" y2="51582"/>
                        <a14:foregroundMark x1="28692" y1="51582" x2="30292" y2="48862"/>
                        <a14:foregroundMark x1="6585" y1="53359" x2="33772" y2="53803"/>
                        <a14:foregroundMark x1="33772" y1="53803" x2="28504" y2="58245"/>
                        <a14:foregroundMark x1="28504" y1="58245" x2="13876" y2="58245"/>
                        <a14:foregroundMark x1="13876" y1="58245" x2="7996" y2="56358"/>
                        <a14:foregroundMark x1="7996" y1="56358" x2="21261" y2="47085"/>
                        <a14:foregroundMark x1="21261" y1="47085" x2="27375" y2="47085"/>
                        <a14:foregroundMark x1="27375" y1="47085" x2="28410" y2="53803"/>
                        <a14:foregroundMark x1="18250" y1="62243" x2="26058" y2="60689"/>
                        <a14:foregroundMark x1="26058" y1="60689" x2="31938" y2="74403"/>
                        <a14:foregroundMark x1="31938" y1="74403" x2="37441" y2="77512"/>
                        <a14:foregroundMark x1="37441" y1="77512" x2="40546" y2="86063"/>
                        <a14:foregroundMark x1="40546" y1="86063" x2="34901" y2="91560"/>
                        <a14:foregroundMark x1="34901" y1="91560" x2="13358" y2="90394"/>
                        <a14:foregroundMark x1="13358" y1="90394" x2="8231" y2="85175"/>
                        <a14:foregroundMark x1="8231" y1="85175" x2="11524" y2="78956"/>
                        <a14:foregroundMark x1="11524" y1="78956" x2="24553" y2="76624"/>
                        <a14:foregroundMark x1="24553" y1="76624" x2="21543" y2="69572"/>
                        <a14:foregroundMark x1="21543" y1="69572" x2="16745" y2="64242"/>
                        <a14:foregroundMark x1="16745" y1="64242" x2="18250" y2="62687"/>
                        <a14:foregroundMark x1="9219" y1="84453" x2="10865" y2="91116"/>
                        <a14:foregroundMark x1="10865" y1="91116" x2="13358" y2="90672"/>
                        <a14:foregroundMark x1="37441" y1="89339" x2="37441" y2="96780"/>
                        <a14:foregroundMark x1="37441" y1="96780" x2="50564" y2="98945"/>
                        <a14:foregroundMark x1="50564" y1="98945" x2="54610" y2="92726"/>
                        <a14:foregroundMark x1="54610" y1="92726" x2="52117" y2="85341"/>
                        <a14:foregroundMark x1="52117" y1="85341" x2="52493" y2="76346"/>
                        <a14:foregroundMark x1="52493" y1="76346" x2="45437" y2="70961"/>
                        <a14:foregroundMark x1="45437" y1="70961" x2="37582" y2="72349"/>
                        <a14:foregroundMark x1="37582" y1="72349" x2="35183" y2="75125"/>
                        <a14:foregroundMark x1="46472" y1="73348" x2="87206" y2="77235"/>
                        <a14:foregroundMark x1="87206" y1="77235" x2="88664" y2="85619"/>
                        <a14:foregroundMark x1="88664" y1="85619" x2="80668" y2="90228"/>
                        <a14:foregroundMark x1="80668" y1="90228" x2="49106" y2="91560"/>
                        <a14:foregroundMark x1="11853" y1="52471" x2="16275" y2="37979"/>
                        <a14:foregroundMark x1="16275" y1="37979" x2="22907" y2="37313"/>
                        <a14:foregroundMark x1="22907" y1="37313" x2="23895" y2="35980"/>
                        <a14:foregroundMark x1="21261" y1="37313" x2="23801" y2="25153"/>
                        <a14:foregroundMark x1="23801" y1="25153" x2="30151" y2="11827"/>
                        <a14:foregroundMark x1="30151" y1="11827" x2="61383" y2="3831"/>
                        <a14:foregroundMark x1="61383" y1="3831" x2="90075" y2="11216"/>
                        <a14:foregroundMark x1="90075" y1="11216" x2="89840" y2="22043"/>
                        <a14:foregroundMark x1="89840" y1="22043" x2="87159" y2="30761"/>
                        <a14:foregroundMark x1="87159" y1="30761" x2="86218" y2="58245"/>
                        <a14:foregroundMark x1="86218" y1="58245" x2="88711" y2="64908"/>
                        <a14:foregroundMark x1="88711" y1="64908" x2="85654" y2="73071"/>
                        <a14:foregroundMark x1="85654" y1="73071" x2="78833" y2="80455"/>
                        <a14:foregroundMark x1="86406" y1="60022" x2="92239" y2="60466"/>
                        <a14:foregroundMark x1="92239" y1="60466" x2="93556" y2="51749"/>
                        <a14:foregroundMark x1="93556" y1="51749" x2="92051" y2="43642"/>
                        <a14:foregroundMark x1="92051" y1="43642" x2="86218" y2="42310"/>
                        <a14:foregroundMark x1="86218" y1="42310" x2="84525" y2="33315"/>
                        <a14:foregroundMark x1="74694" y1="9328" x2="67780" y2="3109"/>
                        <a14:foregroundMark x1="67780" y1="3109" x2="51693" y2="4442"/>
                        <a14:foregroundMark x1="51693" y1="4442" x2="47695" y2="11494"/>
                        <a14:foregroundMark x1="47695" y1="11494" x2="48354" y2="13326"/>
                        <a14:foregroundMark x1="6961" y1="52027" x2="9737" y2="58245"/>
                        <a14:foregroundMark x1="9737" y1="58245" x2="11101" y2="57801"/>
                        <a14:foregroundMark x1="37065" y1="91560" x2="60348" y2="92449"/>
                        <a14:foregroundMark x1="60348" y1="92449" x2="60771" y2="99556"/>
                        <a14:foregroundMark x1="60771" y1="99556" x2="50235" y2="99278"/>
                        <a14:foregroundMark x1="50235" y1="99278" x2="35042" y2="93615"/>
                        <a14:foregroundMark x1="35042" y1="93615" x2="35183" y2="90228"/>
                        <a14:foregroundMark x1="42709" y1="96002" x2="48871" y2="97168"/>
                        <a14:foregroundMark x1="48871" y1="97168" x2="55268" y2="94836"/>
                        <a14:foregroundMark x1="55268" y1="94836" x2="45673" y2="91449"/>
                        <a14:foregroundMark x1="45673" y1="91449" x2="38429" y2="94559"/>
                        <a14:foregroundMark x1="38429" y1="94559" x2="43462" y2="98667"/>
                        <a14:foregroundMark x1="43462" y1="98667" x2="43462" y2="98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039" t="58641" r="17470" b="24668"/>
          <a:stretch/>
        </p:blipFill>
        <p:spPr bwMode="auto">
          <a:xfrm>
            <a:off x="10372725" y="4111625"/>
            <a:ext cx="644525" cy="107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Roman's Product Strategy Model | Roman Pichler">
            <a:extLst>
              <a:ext uri="{FF2B5EF4-FFF2-40B4-BE49-F238E27FC236}">
                <a16:creationId xmlns:a16="http://schemas.microsoft.com/office/drawing/2014/main" id="{125B14EC-0048-B3F8-9C03-8A2F58CC2C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442" b="98667" l="6867" r="92051">
                        <a14:foregroundMark x1="15240" y1="50694" x2="28692" y2="51582"/>
                        <a14:foregroundMark x1="28692" y1="51582" x2="30292" y2="48862"/>
                        <a14:foregroundMark x1="6585" y1="53359" x2="33772" y2="53803"/>
                        <a14:foregroundMark x1="33772" y1="53803" x2="28504" y2="58245"/>
                        <a14:foregroundMark x1="28504" y1="58245" x2="13876" y2="58245"/>
                        <a14:foregroundMark x1="13876" y1="58245" x2="7996" y2="56358"/>
                        <a14:foregroundMark x1="7996" y1="56358" x2="21261" y2="47085"/>
                        <a14:foregroundMark x1="21261" y1="47085" x2="27375" y2="47085"/>
                        <a14:foregroundMark x1="27375" y1="47085" x2="28410" y2="53803"/>
                        <a14:foregroundMark x1="18250" y1="62243" x2="26058" y2="60689"/>
                        <a14:foregroundMark x1="26058" y1="60689" x2="31938" y2="74403"/>
                        <a14:foregroundMark x1="31938" y1="74403" x2="37441" y2="77512"/>
                        <a14:foregroundMark x1="37441" y1="77512" x2="40546" y2="86063"/>
                        <a14:foregroundMark x1="40546" y1="86063" x2="34901" y2="91560"/>
                        <a14:foregroundMark x1="34901" y1="91560" x2="13358" y2="90394"/>
                        <a14:foregroundMark x1="13358" y1="90394" x2="8231" y2="85175"/>
                        <a14:foregroundMark x1="8231" y1="85175" x2="11524" y2="78956"/>
                        <a14:foregroundMark x1="11524" y1="78956" x2="24553" y2="76624"/>
                        <a14:foregroundMark x1="24553" y1="76624" x2="21543" y2="69572"/>
                        <a14:foregroundMark x1="21543" y1="69572" x2="16745" y2="64242"/>
                        <a14:foregroundMark x1="16745" y1="64242" x2="18250" y2="62687"/>
                        <a14:foregroundMark x1="9219" y1="84453" x2="10865" y2="91116"/>
                        <a14:foregroundMark x1="10865" y1="91116" x2="13358" y2="90672"/>
                        <a14:foregroundMark x1="37441" y1="89339" x2="37441" y2="96780"/>
                        <a14:foregroundMark x1="37441" y1="96780" x2="50564" y2="98945"/>
                        <a14:foregroundMark x1="50564" y1="98945" x2="54610" y2="92726"/>
                        <a14:foregroundMark x1="54610" y1="92726" x2="52117" y2="85341"/>
                        <a14:foregroundMark x1="52117" y1="85341" x2="52493" y2="76346"/>
                        <a14:foregroundMark x1="52493" y1="76346" x2="45437" y2="70961"/>
                        <a14:foregroundMark x1="45437" y1="70961" x2="37582" y2="72349"/>
                        <a14:foregroundMark x1="37582" y1="72349" x2="35183" y2="75125"/>
                        <a14:foregroundMark x1="46472" y1="73348" x2="87206" y2="77235"/>
                        <a14:foregroundMark x1="87206" y1="77235" x2="88664" y2="85619"/>
                        <a14:foregroundMark x1="88664" y1="85619" x2="80668" y2="90228"/>
                        <a14:foregroundMark x1="80668" y1="90228" x2="49106" y2="91560"/>
                        <a14:foregroundMark x1="11853" y1="52471" x2="16275" y2="37979"/>
                        <a14:foregroundMark x1="16275" y1="37979" x2="22907" y2="37313"/>
                        <a14:foregroundMark x1="22907" y1="37313" x2="23895" y2="35980"/>
                        <a14:foregroundMark x1="21261" y1="37313" x2="23801" y2="25153"/>
                        <a14:foregroundMark x1="23801" y1="25153" x2="30151" y2="11827"/>
                        <a14:foregroundMark x1="30151" y1="11827" x2="61383" y2="3831"/>
                        <a14:foregroundMark x1="61383" y1="3831" x2="90075" y2="11216"/>
                        <a14:foregroundMark x1="90075" y1="11216" x2="89840" y2="22043"/>
                        <a14:foregroundMark x1="89840" y1="22043" x2="87159" y2="30761"/>
                        <a14:foregroundMark x1="87159" y1="30761" x2="86218" y2="58245"/>
                        <a14:foregroundMark x1="86218" y1="58245" x2="88711" y2="64908"/>
                        <a14:foregroundMark x1="88711" y1="64908" x2="85654" y2="73071"/>
                        <a14:foregroundMark x1="85654" y1="73071" x2="78833" y2="80455"/>
                        <a14:foregroundMark x1="86406" y1="60022" x2="92239" y2="60466"/>
                        <a14:foregroundMark x1="92239" y1="60466" x2="93556" y2="51749"/>
                        <a14:foregroundMark x1="93556" y1="51749" x2="92051" y2="43642"/>
                        <a14:foregroundMark x1="92051" y1="43642" x2="86218" y2="42310"/>
                        <a14:foregroundMark x1="86218" y1="42310" x2="84525" y2="33315"/>
                        <a14:foregroundMark x1="74694" y1="9328" x2="67780" y2="3109"/>
                        <a14:foregroundMark x1="67780" y1="3109" x2="51693" y2="4442"/>
                        <a14:foregroundMark x1="51693" y1="4442" x2="47695" y2="11494"/>
                        <a14:foregroundMark x1="47695" y1="11494" x2="48354" y2="13326"/>
                        <a14:foregroundMark x1="6961" y1="52027" x2="9737" y2="58245"/>
                        <a14:foregroundMark x1="9737" y1="58245" x2="11101" y2="57801"/>
                        <a14:foregroundMark x1="37065" y1="91560" x2="60348" y2="92449"/>
                        <a14:foregroundMark x1="60348" y1="92449" x2="60771" y2="99556"/>
                        <a14:foregroundMark x1="60771" y1="99556" x2="50235" y2="99278"/>
                        <a14:foregroundMark x1="50235" y1="99278" x2="35042" y2="93615"/>
                        <a14:foregroundMark x1="35042" y1="93615" x2="35183" y2="90228"/>
                        <a14:foregroundMark x1="42709" y1="96002" x2="48871" y2="97168"/>
                        <a14:foregroundMark x1="48871" y1="97168" x2="55268" y2="94836"/>
                        <a14:foregroundMark x1="55268" y1="94836" x2="45673" y2="91449"/>
                        <a14:foregroundMark x1="45673" y1="91449" x2="38429" y2="94559"/>
                        <a14:foregroundMark x1="38429" y1="94559" x2="43462" y2="98667"/>
                        <a14:foregroundMark x1="43462" y1="98667" x2="43462" y2="98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052" t="22880" r="69073" b="63353"/>
          <a:stretch/>
        </p:blipFill>
        <p:spPr bwMode="auto">
          <a:xfrm>
            <a:off x="6435307" y="1800336"/>
            <a:ext cx="597756" cy="885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5" name="Group 54">
            <a:extLst>
              <a:ext uri="{FF2B5EF4-FFF2-40B4-BE49-F238E27FC236}">
                <a16:creationId xmlns:a16="http://schemas.microsoft.com/office/drawing/2014/main" id="{29A31FF4-8FAF-1109-AC2D-D3FC10B9A04F}"/>
              </a:ext>
            </a:extLst>
          </p:cNvPr>
          <p:cNvGrpSpPr/>
          <p:nvPr/>
        </p:nvGrpSpPr>
        <p:grpSpPr>
          <a:xfrm>
            <a:off x="5180083" y="2815389"/>
            <a:ext cx="2451503" cy="1273408"/>
            <a:chOff x="5180083" y="2815389"/>
            <a:chExt cx="2451503" cy="127340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F09CE0C-D012-4FF5-A334-AFDA84C4040A}"/>
                </a:ext>
              </a:extLst>
            </p:cNvPr>
            <p:cNvSpPr txBox="1"/>
            <p:nvPr/>
          </p:nvSpPr>
          <p:spPr>
            <a:xfrm>
              <a:off x="5180083" y="3350133"/>
              <a:ext cx="2451503" cy="73866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 anchor="ctr">
              <a:spAutoFit/>
            </a:bodyPr>
            <a:lstStyle/>
            <a:p>
              <a:pPr algn="ctr"/>
              <a:r>
                <a:rPr lang="en-US" sz="1600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MEASURE IMPACT </a:t>
              </a:r>
              <a:br>
                <a:rPr lang="en-US" sz="1600" dirty="0">
                  <a:latin typeface="Arial Narrow" panose="020B0604020202020204" pitchFamily="34" charset="0"/>
                  <a:cs typeface="Arial Narrow" panose="020B0604020202020204" pitchFamily="34" charset="0"/>
                </a:rPr>
              </a:br>
              <a:r>
                <a:rPr lang="en-US" sz="1600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+ CAPTURE </a:t>
              </a:r>
              <a:br>
                <a:rPr lang="en-US" sz="1600" dirty="0">
                  <a:latin typeface="Arial Narrow" panose="020B0604020202020204" pitchFamily="34" charset="0"/>
                  <a:cs typeface="Arial Narrow" panose="020B0604020202020204" pitchFamily="34" charset="0"/>
                </a:rPr>
              </a:br>
              <a:r>
                <a:rPr lang="en-US" sz="1600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FEEDBACK / INSIGHTS</a:t>
              </a:r>
            </a:p>
          </p:txBody>
        </p:sp>
        <p:pic>
          <p:nvPicPr>
            <p:cNvPr id="44" name="Picture 4" descr="Roman's Product Strategy Model | Roman Pichler">
              <a:extLst>
                <a:ext uri="{FF2B5EF4-FFF2-40B4-BE49-F238E27FC236}">
                  <a16:creationId xmlns:a16="http://schemas.microsoft.com/office/drawing/2014/main" id="{F00C6D1C-DD49-CCDB-BCC4-E8A754191B5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442" b="98667" l="6867" r="92051">
                          <a14:foregroundMark x1="15240" y1="50694" x2="28692" y2="51582"/>
                          <a14:foregroundMark x1="28692" y1="51582" x2="30292" y2="48862"/>
                          <a14:foregroundMark x1="6585" y1="53359" x2="33772" y2="53803"/>
                          <a14:foregroundMark x1="33772" y1="53803" x2="28504" y2="58245"/>
                          <a14:foregroundMark x1="28504" y1="58245" x2="13876" y2="58245"/>
                          <a14:foregroundMark x1="13876" y1="58245" x2="7996" y2="56358"/>
                          <a14:foregroundMark x1="7996" y1="56358" x2="21261" y2="47085"/>
                          <a14:foregroundMark x1="21261" y1="47085" x2="27375" y2="47085"/>
                          <a14:foregroundMark x1="27375" y1="47085" x2="28410" y2="53803"/>
                          <a14:foregroundMark x1="18250" y1="62243" x2="26058" y2="60689"/>
                          <a14:foregroundMark x1="26058" y1="60689" x2="31938" y2="74403"/>
                          <a14:foregroundMark x1="31938" y1="74403" x2="37441" y2="77512"/>
                          <a14:foregroundMark x1="37441" y1="77512" x2="40546" y2="86063"/>
                          <a14:foregroundMark x1="40546" y1="86063" x2="34901" y2="91560"/>
                          <a14:foregroundMark x1="34901" y1="91560" x2="13358" y2="90394"/>
                          <a14:foregroundMark x1="13358" y1="90394" x2="8231" y2="85175"/>
                          <a14:foregroundMark x1="8231" y1="85175" x2="11524" y2="78956"/>
                          <a14:foregroundMark x1="11524" y1="78956" x2="24553" y2="76624"/>
                          <a14:foregroundMark x1="24553" y1="76624" x2="21543" y2="69572"/>
                          <a14:foregroundMark x1="21543" y1="69572" x2="16745" y2="64242"/>
                          <a14:foregroundMark x1="16745" y1="64242" x2="18250" y2="62687"/>
                          <a14:foregroundMark x1="9219" y1="84453" x2="10865" y2="91116"/>
                          <a14:foregroundMark x1="10865" y1="91116" x2="13358" y2="90672"/>
                          <a14:foregroundMark x1="37441" y1="89339" x2="37441" y2="96780"/>
                          <a14:foregroundMark x1="37441" y1="96780" x2="50564" y2="98945"/>
                          <a14:foregroundMark x1="50564" y1="98945" x2="54610" y2="92726"/>
                          <a14:foregroundMark x1="54610" y1="92726" x2="52117" y2="85341"/>
                          <a14:foregroundMark x1="52117" y1="85341" x2="52493" y2="76346"/>
                          <a14:foregroundMark x1="52493" y1="76346" x2="45437" y2="70961"/>
                          <a14:foregroundMark x1="45437" y1="70961" x2="37582" y2="72349"/>
                          <a14:foregroundMark x1="37582" y1="72349" x2="35183" y2="75125"/>
                          <a14:foregroundMark x1="46472" y1="73348" x2="87206" y2="77235"/>
                          <a14:foregroundMark x1="87206" y1="77235" x2="88664" y2="85619"/>
                          <a14:foregroundMark x1="88664" y1="85619" x2="80668" y2="90228"/>
                          <a14:foregroundMark x1="80668" y1="90228" x2="49106" y2="91560"/>
                          <a14:foregroundMark x1="11853" y1="52471" x2="16275" y2="37979"/>
                          <a14:foregroundMark x1="16275" y1="37979" x2="22907" y2="37313"/>
                          <a14:foregroundMark x1="22907" y1="37313" x2="23895" y2="35980"/>
                          <a14:foregroundMark x1="21261" y1="37313" x2="23801" y2="25153"/>
                          <a14:foregroundMark x1="23801" y1="25153" x2="30151" y2="11827"/>
                          <a14:foregroundMark x1="30151" y1="11827" x2="61383" y2="3831"/>
                          <a14:foregroundMark x1="61383" y1="3831" x2="90075" y2="11216"/>
                          <a14:foregroundMark x1="90075" y1="11216" x2="89840" y2="22043"/>
                          <a14:foregroundMark x1="89840" y1="22043" x2="87159" y2="30761"/>
                          <a14:foregroundMark x1="87159" y1="30761" x2="86218" y2="58245"/>
                          <a14:foregroundMark x1="86218" y1="58245" x2="88711" y2="64908"/>
                          <a14:foregroundMark x1="88711" y1="64908" x2="85654" y2="73071"/>
                          <a14:foregroundMark x1="85654" y1="73071" x2="78833" y2="80455"/>
                          <a14:foregroundMark x1="86406" y1="60022" x2="92239" y2="60466"/>
                          <a14:foregroundMark x1="92239" y1="60466" x2="93556" y2="51749"/>
                          <a14:foregroundMark x1="93556" y1="51749" x2="92051" y2="43642"/>
                          <a14:foregroundMark x1="92051" y1="43642" x2="86218" y2="42310"/>
                          <a14:foregroundMark x1="86218" y1="42310" x2="84525" y2="33315"/>
                          <a14:foregroundMark x1="74694" y1="9328" x2="67780" y2="3109"/>
                          <a14:foregroundMark x1="67780" y1="3109" x2="51693" y2="4442"/>
                          <a14:foregroundMark x1="51693" y1="4442" x2="47695" y2="11494"/>
                          <a14:foregroundMark x1="47695" y1="11494" x2="48354" y2="13326"/>
                          <a14:foregroundMark x1="6961" y1="52027" x2="9737" y2="58245"/>
                          <a14:foregroundMark x1="9737" y1="58245" x2="11101" y2="57801"/>
                          <a14:foregroundMark x1="37065" y1="91560" x2="60348" y2="92449"/>
                          <a14:foregroundMark x1="60348" y1="92449" x2="60771" y2="99556"/>
                          <a14:foregroundMark x1="60771" y1="99556" x2="50235" y2="99278"/>
                          <a14:foregroundMark x1="50235" y1="99278" x2="35042" y2="93615"/>
                          <a14:foregroundMark x1="35042" y1="93615" x2="35183" y2="90228"/>
                          <a14:foregroundMark x1="42709" y1="96002" x2="48871" y2="97168"/>
                          <a14:foregroundMark x1="48871" y1="97168" x2="55268" y2="94836"/>
                          <a14:foregroundMark x1="55268" y1="94836" x2="45673" y2="91449"/>
                          <a14:foregroundMark x1="45673" y1="91449" x2="38429" y2="94559"/>
                          <a14:foregroundMark x1="38429" y1="94559" x2="43462" y2="98667"/>
                          <a14:foregroundMark x1="43462" y1="98667" x2="43462" y2="98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52" t="38668" r="72173" b="54108"/>
            <a:stretch/>
          </p:blipFill>
          <p:spPr bwMode="auto">
            <a:xfrm>
              <a:off x="5991726" y="2815389"/>
              <a:ext cx="810252" cy="464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" descr="Roman's Product Strategy Model | Roman Pichler">
            <a:extLst>
              <a:ext uri="{FF2B5EF4-FFF2-40B4-BE49-F238E27FC236}">
                <a16:creationId xmlns:a16="http://schemas.microsoft.com/office/drawing/2014/main" id="{26B64232-BCE7-AB1D-4187-BCF430E085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442" b="98667" l="6867" r="92051">
                        <a14:foregroundMark x1="15240" y1="50694" x2="28692" y2="51582"/>
                        <a14:foregroundMark x1="28692" y1="51582" x2="30292" y2="48862"/>
                        <a14:foregroundMark x1="6585" y1="53359" x2="33772" y2="53803"/>
                        <a14:foregroundMark x1="33772" y1="53803" x2="28504" y2="58245"/>
                        <a14:foregroundMark x1="28504" y1="58245" x2="13876" y2="58245"/>
                        <a14:foregroundMark x1="13876" y1="58245" x2="7996" y2="56358"/>
                        <a14:foregroundMark x1="7996" y1="56358" x2="21261" y2="47085"/>
                        <a14:foregroundMark x1="21261" y1="47085" x2="27375" y2="47085"/>
                        <a14:foregroundMark x1="27375" y1="47085" x2="28410" y2="53803"/>
                        <a14:foregroundMark x1="18250" y1="62243" x2="26058" y2="60689"/>
                        <a14:foregroundMark x1="26058" y1="60689" x2="31938" y2="74403"/>
                        <a14:foregroundMark x1="31938" y1="74403" x2="37441" y2="77512"/>
                        <a14:foregroundMark x1="37441" y1="77512" x2="40546" y2="86063"/>
                        <a14:foregroundMark x1="40546" y1="86063" x2="34901" y2="91560"/>
                        <a14:foregroundMark x1="34901" y1="91560" x2="13358" y2="90394"/>
                        <a14:foregroundMark x1="13358" y1="90394" x2="8231" y2="85175"/>
                        <a14:foregroundMark x1="8231" y1="85175" x2="11524" y2="78956"/>
                        <a14:foregroundMark x1="11524" y1="78956" x2="24553" y2="76624"/>
                        <a14:foregroundMark x1="24553" y1="76624" x2="21543" y2="69572"/>
                        <a14:foregroundMark x1="21543" y1="69572" x2="16745" y2="64242"/>
                        <a14:foregroundMark x1="16745" y1="64242" x2="18250" y2="62687"/>
                        <a14:foregroundMark x1="9219" y1="84453" x2="10865" y2="91116"/>
                        <a14:foregroundMark x1="10865" y1="91116" x2="13358" y2="90672"/>
                        <a14:foregroundMark x1="37441" y1="89339" x2="37441" y2="96780"/>
                        <a14:foregroundMark x1="37441" y1="96780" x2="50564" y2="98945"/>
                        <a14:foregroundMark x1="50564" y1="98945" x2="54610" y2="92726"/>
                        <a14:foregroundMark x1="54610" y1="92726" x2="52117" y2="85341"/>
                        <a14:foregroundMark x1="52117" y1="85341" x2="52493" y2="76346"/>
                        <a14:foregroundMark x1="52493" y1="76346" x2="45437" y2="70961"/>
                        <a14:foregroundMark x1="45437" y1="70961" x2="37582" y2="72349"/>
                        <a14:foregroundMark x1="37582" y1="72349" x2="35183" y2="75125"/>
                        <a14:foregroundMark x1="46472" y1="73348" x2="87206" y2="77235"/>
                        <a14:foregroundMark x1="87206" y1="77235" x2="88664" y2="85619"/>
                        <a14:foregroundMark x1="88664" y1="85619" x2="80668" y2="90228"/>
                        <a14:foregroundMark x1="80668" y1="90228" x2="49106" y2="91560"/>
                        <a14:foregroundMark x1="11853" y1="52471" x2="16275" y2="37979"/>
                        <a14:foregroundMark x1="16275" y1="37979" x2="22907" y2="37313"/>
                        <a14:foregroundMark x1="22907" y1="37313" x2="23895" y2="35980"/>
                        <a14:foregroundMark x1="21261" y1="37313" x2="23801" y2="25153"/>
                        <a14:foregroundMark x1="23801" y1="25153" x2="30151" y2="11827"/>
                        <a14:foregroundMark x1="30151" y1="11827" x2="61383" y2="3831"/>
                        <a14:foregroundMark x1="61383" y1="3831" x2="90075" y2="11216"/>
                        <a14:foregroundMark x1="90075" y1="11216" x2="89840" y2="22043"/>
                        <a14:foregroundMark x1="89840" y1="22043" x2="87159" y2="30761"/>
                        <a14:foregroundMark x1="87159" y1="30761" x2="86218" y2="58245"/>
                        <a14:foregroundMark x1="86218" y1="58245" x2="88711" y2="64908"/>
                        <a14:foregroundMark x1="88711" y1="64908" x2="85654" y2="73071"/>
                        <a14:foregroundMark x1="85654" y1="73071" x2="78833" y2="80455"/>
                        <a14:foregroundMark x1="86406" y1="60022" x2="92239" y2="60466"/>
                        <a14:foregroundMark x1="92239" y1="60466" x2="93556" y2="51749"/>
                        <a14:foregroundMark x1="93556" y1="51749" x2="92051" y2="43642"/>
                        <a14:foregroundMark x1="92051" y1="43642" x2="86218" y2="42310"/>
                        <a14:foregroundMark x1="86218" y1="42310" x2="84525" y2="33315"/>
                        <a14:foregroundMark x1="74694" y1="9328" x2="67780" y2="3109"/>
                        <a14:foregroundMark x1="67780" y1="3109" x2="51693" y2="4442"/>
                        <a14:foregroundMark x1="51693" y1="4442" x2="47695" y2="11494"/>
                        <a14:foregroundMark x1="47695" y1="11494" x2="48354" y2="13326"/>
                        <a14:foregroundMark x1="6961" y1="52027" x2="9737" y2="58245"/>
                        <a14:foregroundMark x1="9737" y1="58245" x2="11101" y2="57801"/>
                        <a14:foregroundMark x1="37065" y1="91560" x2="60348" y2="92449"/>
                        <a14:foregroundMark x1="60348" y1="92449" x2="60771" y2="99556"/>
                        <a14:foregroundMark x1="60771" y1="99556" x2="50235" y2="99278"/>
                        <a14:foregroundMark x1="50235" y1="99278" x2="35042" y2="93615"/>
                        <a14:foregroundMark x1="35042" y1="93615" x2="35183" y2="90228"/>
                        <a14:foregroundMark x1="42709" y1="96002" x2="48871" y2="97168"/>
                        <a14:foregroundMark x1="48871" y1="97168" x2="55268" y2="94836"/>
                        <a14:foregroundMark x1="55268" y1="94836" x2="45673" y2="91449"/>
                        <a14:foregroundMark x1="45673" y1="91449" x2="38429" y2="94559"/>
                        <a14:foregroundMark x1="38429" y1="94559" x2="43462" y2="98667"/>
                        <a14:foregroundMark x1="43462" y1="98667" x2="43462" y2="98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232" t="21060" r="16147" b="61999"/>
          <a:stretch/>
        </p:blipFill>
        <p:spPr bwMode="auto">
          <a:xfrm>
            <a:off x="10241280" y="1700610"/>
            <a:ext cx="882128" cy="108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F3D108DB-F56E-ACC4-2285-A6FBB26B9BAF}"/>
              </a:ext>
            </a:extLst>
          </p:cNvPr>
          <p:cNvSpPr txBox="1"/>
          <p:nvPr/>
        </p:nvSpPr>
        <p:spPr>
          <a:xfrm>
            <a:off x="10496504" y="1677225"/>
            <a:ext cx="1492396" cy="24622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Opportunity backlog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552812B-6805-98DD-DE2F-DB483CF3E9F4}"/>
              </a:ext>
            </a:extLst>
          </p:cNvPr>
          <p:cNvGrpSpPr/>
          <p:nvPr/>
        </p:nvGrpSpPr>
        <p:grpSpPr>
          <a:xfrm>
            <a:off x="10201287" y="2974905"/>
            <a:ext cx="1728358" cy="1021229"/>
            <a:chOff x="10201287" y="2974905"/>
            <a:chExt cx="1728358" cy="102122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661D3F1-8CD0-67C2-FFB4-8128AD57A81D}"/>
                </a:ext>
              </a:extLst>
            </p:cNvPr>
            <p:cNvSpPr txBox="1"/>
            <p:nvPr/>
          </p:nvSpPr>
          <p:spPr>
            <a:xfrm>
              <a:off x="10201287" y="3749913"/>
              <a:ext cx="1728358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 anchor="ctr">
              <a:spAutoFit/>
            </a:bodyPr>
            <a:lstStyle/>
            <a:p>
              <a:pPr algn="ctr"/>
              <a:r>
                <a:rPr lang="en-US" sz="1600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PRODUCT ROADMAP</a:t>
              </a:r>
            </a:p>
          </p:txBody>
        </p:sp>
        <p:pic>
          <p:nvPicPr>
            <p:cNvPr id="48" name="Picture 4" descr="Roman's Product Strategy Model | Roman Pichler">
              <a:extLst>
                <a:ext uri="{FF2B5EF4-FFF2-40B4-BE49-F238E27FC236}">
                  <a16:creationId xmlns:a16="http://schemas.microsoft.com/office/drawing/2014/main" id="{106A6930-E308-E35D-93F5-F4FECC1066B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442" b="98667" l="6867" r="92051">
                          <a14:foregroundMark x1="15240" y1="50694" x2="28692" y2="51582"/>
                          <a14:foregroundMark x1="28692" y1="51582" x2="30292" y2="48862"/>
                          <a14:foregroundMark x1="6585" y1="53359" x2="33772" y2="53803"/>
                          <a14:foregroundMark x1="33772" y1="53803" x2="28504" y2="58245"/>
                          <a14:foregroundMark x1="28504" y1="58245" x2="13876" y2="58245"/>
                          <a14:foregroundMark x1="13876" y1="58245" x2="7996" y2="56358"/>
                          <a14:foregroundMark x1="7996" y1="56358" x2="21261" y2="47085"/>
                          <a14:foregroundMark x1="21261" y1="47085" x2="27375" y2="47085"/>
                          <a14:foregroundMark x1="27375" y1="47085" x2="28410" y2="53803"/>
                          <a14:foregroundMark x1="18250" y1="62243" x2="26058" y2="60689"/>
                          <a14:foregroundMark x1="26058" y1="60689" x2="31938" y2="74403"/>
                          <a14:foregroundMark x1="31938" y1="74403" x2="37441" y2="77512"/>
                          <a14:foregroundMark x1="37441" y1="77512" x2="40546" y2="86063"/>
                          <a14:foregroundMark x1="40546" y1="86063" x2="34901" y2="91560"/>
                          <a14:foregroundMark x1="34901" y1="91560" x2="13358" y2="90394"/>
                          <a14:foregroundMark x1="13358" y1="90394" x2="8231" y2="85175"/>
                          <a14:foregroundMark x1="8231" y1="85175" x2="11524" y2="78956"/>
                          <a14:foregroundMark x1="11524" y1="78956" x2="24553" y2="76624"/>
                          <a14:foregroundMark x1="24553" y1="76624" x2="21543" y2="69572"/>
                          <a14:foregroundMark x1="21543" y1="69572" x2="16745" y2="64242"/>
                          <a14:foregroundMark x1="16745" y1="64242" x2="18250" y2="62687"/>
                          <a14:foregroundMark x1="9219" y1="84453" x2="10865" y2="91116"/>
                          <a14:foregroundMark x1="10865" y1="91116" x2="13358" y2="90672"/>
                          <a14:foregroundMark x1="37441" y1="89339" x2="37441" y2="96780"/>
                          <a14:foregroundMark x1="37441" y1="96780" x2="50564" y2="98945"/>
                          <a14:foregroundMark x1="50564" y1="98945" x2="54610" y2="92726"/>
                          <a14:foregroundMark x1="54610" y1="92726" x2="52117" y2="85341"/>
                          <a14:foregroundMark x1="52117" y1="85341" x2="52493" y2="76346"/>
                          <a14:foregroundMark x1="52493" y1="76346" x2="45437" y2="70961"/>
                          <a14:foregroundMark x1="45437" y1="70961" x2="37582" y2="72349"/>
                          <a14:foregroundMark x1="37582" y1="72349" x2="35183" y2="75125"/>
                          <a14:foregroundMark x1="46472" y1="73348" x2="87206" y2="77235"/>
                          <a14:foregroundMark x1="87206" y1="77235" x2="88664" y2="85619"/>
                          <a14:foregroundMark x1="88664" y1="85619" x2="80668" y2="90228"/>
                          <a14:foregroundMark x1="80668" y1="90228" x2="49106" y2="91560"/>
                          <a14:foregroundMark x1="11853" y1="52471" x2="16275" y2="37979"/>
                          <a14:foregroundMark x1="16275" y1="37979" x2="22907" y2="37313"/>
                          <a14:foregroundMark x1="22907" y1="37313" x2="23895" y2="35980"/>
                          <a14:foregroundMark x1="21261" y1="37313" x2="23801" y2="25153"/>
                          <a14:foregroundMark x1="23801" y1="25153" x2="30151" y2="11827"/>
                          <a14:foregroundMark x1="30151" y1="11827" x2="61383" y2="3831"/>
                          <a14:foregroundMark x1="61383" y1="3831" x2="90075" y2="11216"/>
                          <a14:foregroundMark x1="90075" y1="11216" x2="89840" y2="22043"/>
                          <a14:foregroundMark x1="89840" y1="22043" x2="87159" y2="30761"/>
                          <a14:foregroundMark x1="87159" y1="30761" x2="86218" y2="58245"/>
                          <a14:foregroundMark x1="86218" y1="58245" x2="88711" y2="64908"/>
                          <a14:foregroundMark x1="88711" y1="64908" x2="85654" y2="73071"/>
                          <a14:foregroundMark x1="85654" y1="73071" x2="78833" y2="80455"/>
                          <a14:foregroundMark x1="86406" y1="60022" x2="92239" y2="60466"/>
                          <a14:foregroundMark x1="92239" y1="60466" x2="93556" y2="51749"/>
                          <a14:foregroundMark x1="93556" y1="51749" x2="92051" y2="43642"/>
                          <a14:foregroundMark x1="92051" y1="43642" x2="86218" y2="42310"/>
                          <a14:foregroundMark x1="86218" y1="42310" x2="84525" y2="33315"/>
                          <a14:foregroundMark x1="74694" y1="9328" x2="67780" y2="3109"/>
                          <a14:foregroundMark x1="67780" y1="3109" x2="51693" y2="4442"/>
                          <a14:foregroundMark x1="51693" y1="4442" x2="47695" y2="11494"/>
                          <a14:foregroundMark x1="47695" y1="11494" x2="48354" y2="13326"/>
                          <a14:foregroundMark x1="6961" y1="52027" x2="9737" y2="58245"/>
                          <a14:foregroundMark x1="9737" y1="58245" x2="11101" y2="57801"/>
                          <a14:foregroundMark x1="37065" y1="91560" x2="60348" y2="92449"/>
                          <a14:foregroundMark x1="60348" y1="92449" x2="60771" y2="99556"/>
                          <a14:foregroundMark x1="60771" y1="99556" x2="50235" y2="99278"/>
                          <a14:foregroundMark x1="50235" y1="99278" x2="35042" y2="93615"/>
                          <a14:foregroundMark x1="35042" y1="93615" x2="35183" y2="90228"/>
                          <a14:foregroundMark x1="42709" y1="96002" x2="48871" y2="97168"/>
                          <a14:foregroundMark x1="48871" y1="97168" x2="55268" y2="94836"/>
                          <a14:foregroundMark x1="55268" y1="94836" x2="45673" y2="91449"/>
                          <a14:foregroundMark x1="45673" y1="91449" x2="38429" y2="94559"/>
                          <a14:foregroundMark x1="38429" y1="94559" x2="43462" y2="98667"/>
                          <a14:foregroundMark x1="43462" y1="98667" x2="43462" y2="98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720" t="40786" r="12911" b="49914"/>
            <a:stretch/>
          </p:blipFill>
          <p:spPr bwMode="auto">
            <a:xfrm>
              <a:off x="10661650" y="2974905"/>
              <a:ext cx="711191" cy="5979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" descr="Roman's Product Strategy Model | Roman Pichler">
            <a:extLst>
              <a:ext uri="{FF2B5EF4-FFF2-40B4-BE49-F238E27FC236}">
                <a16:creationId xmlns:a16="http://schemas.microsoft.com/office/drawing/2014/main" id="{67EDFF54-5C08-C96A-BBE8-77AA11C9CE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42" b="98667" l="6867" r="92051">
                        <a14:foregroundMark x1="15240" y1="50694" x2="28692" y2="51582"/>
                        <a14:foregroundMark x1="28692" y1="51582" x2="30292" y2="48862"/>
                        <a14:foregroundMark x1="6585" y1="53359" x2="33772" y2="53803"/>
                        <a14:foregroundMark x1="33772" y1="53803" x2="28504" y2="58245"/>
                        <a14:foregroundMark x1="28504" y1="58245" x2="13876" y2="58245"/>
                        <a14:foregroundMark x1="13876" y1="58245" x2="7996" y2="56358"/>
                        <a14:foregroundMark x1="7996" y1="56358" x2="21261" y2="47085"/>
                        <a14:foregroundMark x1="21261" y1="47085" x2="27375" y2="47085"/>
                        <a14:foregroundMark x1="27375" y1="47085" x2="28410" y2="53803"/>
                        <a14:foregroundMark x1="18250" y1="62243" x2="26058" y2="60689"/>
                        <a14:foregroundMark x1="26058" y1="60689" x2="31938" y2="74403"/>
                        <a14:foregroundMark x1="31938" y1="74403" x2="37441" y2="77512"/>
                        <a14:foregroundMark x1="37441" y1="77512" x2="40546" y2="86063"/>
                        <a14:foregroundMark x1="40546" y1="86063" x2="34901" y2="91560"/>
                        <a14:foregroundMark x1="34901" y1="91560" x2="13358" y2="90394"/>
                        <a14:foregroundMark x1="13358" y1="90394" x2="8231" y2="85175"/>
                        <a14:foregroundMark x1="8231" y1="85175" x2="11524" y2="78956"/>
                        <a14:foregroundMark x1="11524" y1="78956" x2="24553" y2="76624"/>
                        <a14:foregroundMark x1="24553" y1="76624" x2="21543" y2="69572"/>
                        <a14:foregroundMark x1="21543" y1="69572" x2="16745" y2="64242"/>
                        <a14:foregroundMark x1="16745" y1="64242" x2="18250" y2="62687"/>
                        <a14:foregroundMark x1="9219" y1="84453" x2="10865" y2="91116"/>
                        <a14:foregroundMark x1="10865" y1="91116" x2="13358" y2="90672"/>
                        <a14:foregroundMark x1="37441" y1="89339" x2="37441" y2="96780"/>
                        <a14:foregroundMark x1="37441" y1="96780" x2="50564" y2="98945"/>
                        <a14:foregroundMark x1="50564" y1="98945" x2="54610" y2="92726"/>
                        <a14:foregroundMark x1="54610" y1="92726" x2="52117" y2="85341"/>
                        <a14:foregroundMark x1="52117" y1="85341" x2="52493" y2="76346"/>
                        <a14:foregroundMark x1="52493" y1="76346" x2="45437" y2="70961"/>
                        <a14:foregroundMark x1="45437" y1="70961" x2="37582" y2="72349"/>
                        <a14:foregroundMark x1="37582" y1="72349" x2="35183" y2="75125"/>
                        <a14:foregroundMark x1="46472" y1="73348" x2="87206" y2="77235"/>
                        <a14:foregroundMark x1="87206" y1="77235" x2="88664" y2="85619"/>
                        <a14:foregroundMark x1="88664" y1="85619" x2="80668" y2="90228"/>
                        <a14:foregroundMark x1="80668" y1="90228" x2="49106" y2="91560"/>
                        <a14:foregroundMark x1="11853" y1="52471" x2="16275" y2="37979"/>
                        <a14:foregroundMark x1="16275" y1="37979" x2="22907" y2="37313"/>
                        <a14:foregroundMark x1="22907" y1="37313" x2="23895" y2="35980"/>
                        <a14:foregroundMark x1="21261" y1="37313" x2="23801" y2="25153"/>
                        <a14:foregroundMark x1="23801" y1="25153" x2="30151" y2="11827"/>
                        <a14:foregroundMark x1="30151" y1="11827" x2="61383" y2="3831"/>
                        <a14:foregroundMark x1="61383" y1="3831" x2="90075" y2="11216"/>
                        <a14:foregroundMark x1="90075" y1="11216" x2="89840" y2="22043"/>
                        <a14:foregroundMark x1="89840" y1="22043" x2="87159" y2="30761"/>
                        <a14:foregroundMark x1="87159" y1="30761" x2="86218" y2="58245"/>
                        <a14:foregroundMark x1="86218" y1="58245" x2="88711" y2="64908"/>
                        <a14:foregroundMark x1="88711" y1="64908" x2="85654" y2="73071"/>
                        <a14:foregroundMark x1="85654" y1="73071" x2="78833" y2="80455"/>
                        <a14:foregroundMark x1="86406" y1="60022" x2="92239" y2="60466"/>
                        <a14:foregroundMark x1="92239" y1="60466" x2="93556" y2="51749"/>
                        <a14:foregroundMark x1="93556" y1="51749" x2="92051" y2="43642"/>
                        <a14:foregroundMark x1="92051" y1="43642" x2="86218" y2="42310"/>
                        <a14:foregroundMark x1="86218" y1="42310" x2="84525" y2="33315"/>
                        <a14:foregroundMark x1="74694" y1="9328" x2="67780" y2="3109"/>
                        <a14:foregroundMark x1="67780" y1="3109" x2="51693" y2="4442"/>
                        <a14:foregroundMark x1="51693" y1="4442" x2="47695" y2="11494"/>
                        <a14:foregroundMark x1="47695" y1="11494" x2="48354" y2="13326"/>
                        <a14:foregroundMark x1="6961" y1="52027" x2="9737" y2="58245"/>
                        <a14:foregroundMark x1="9737" y1="58245" x2="11101" y2="57801"/>
                        <a14:foregroundMark x1="37065" y1="91560" x2="60348" y2="92449"/>
                        <a14:foregroundMark x1="60348" y1="92449" x2="60771" y2="99556"/>
                        <a14:foregroundMark x1="60771" y1="99556" x2="50235" y2="99278"/>
                        <a14:foregroundMark x1="50235" y1="99278" x2="35042" y2="93615"/>
                        <a14:foregroundMark x1="35042" y1="93615" x2="35183" y2="90228"/>
                        <a14:foregroundMark x1="42709" y1="96002" x2="48871" y2="97168"/>
                        <a14:foregroundMark x1="48871" y1="97168" x2="55268" y2="94836"/>
                        <a14:foregroundMark x1="55268" y1="94836" x2="45673" y2="91449"/>
                        <a14:foregroundMark x1="45673" y1="91449" x2="38429" y2="94559"/>
                        <a14:foregroundMark x1="38429" y1="94559" x2="43462" y2="98667"/>
                        <a14:foregroundMark x1="43462" y1="98667" x2="43462" y2="98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85" t="58819" r="69637" b="24751"/>
          <a:stretch/>
        </p:blipFill>
        <p:spPr bwMode="auto">
          <a:xfrm>
            <a:off x="6282927" y="4122991"/>
            <a:ext cx="780103" cy="1056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DF6C08F3-724F-D79B-B850-E96459A104C4}"/>
              </a:ext>
            </a:extLst>
          </p:cNvPr>
          <p:cNvGrpSpPr/>
          <p:nvPr/>
        </p:nvGrpSpPr>
        <p:grpSpPr>
          <a:xfrm>
            <a:off x="5455872" y="5354597"/>
            <a:ext cx="2138835" cy="694426"/>
            <a:chOff x="5455872" y="5354597"/>
            <a:chExt cx="2138835" cy="69442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1D6089F-B026-79EC-60C8-3CD3EBA80548}"/>
                </a:ext>
              </a:extLst>
            </p:cNvPr>
            <p:cNvSpPr txBox="1"/>
            <p:nvPr/>
          </p:nvSpPr>
          <p:spPr>
            <a:xfrm>
              <a:off x="5455872" y="5393581"/>
              <a:ext cx="1346105" cy="65544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 anchor="ctr">
              <a:spAutoFit/>
            </a:bodyPr>
            <a:lstStyle/>
            <a:p>
              <a:pPr algn="ctr"/>
              <a:r>
                <a:rPr lang="en-US" sz="1600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PRODUCT </a:t>
              </a:r>
              <a:br>
                <a:rPr lang="en-US" sz="1600" dirty="0">
                  <a:latin typeface="Arial Narrow" panose="020B0604020202020204" pitchFamily="34" charset="0"/>
                  <a:cs typeface="Arial Narrow" panose="020B0604020202020204" pitchFamily="34" charset="0"/>
                </a:rPr>
              </a:br>
              <a:r>
                <a:rPr lang="en-US" sz="1600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(INCREMENT)</a:t>
              </a:r>
            </a:p>
          </p:txBody>
        </p:sp>
        <p:pic>
          <p:nvPicPr>
            <p:cNvPr id="52" name="Picture 4" descr="Roman's Product Strategy Model | Roman Pichler">
              <a:extLst>
                <a:ext uri="{FF2B5EF4-FFF2-40B4-BE49-F238E27FC236}">
                  <a16:creationId xmlns:a16="http://schemas.microsoft.com/office/drawing/2014/main" id="{CEE71AC8-7800-EBEE-0326-5BB4FA6A004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442" b="98667" l="6867" r="92051">
                          <a14:foregroundMark x1="15240" y1="50694" x2="28692" y2="51582"/>
                          <a14:foregroundMark x1="28692" y1="51582" x2="30292" y2="48862"/>
                          <a14:foregroundMark x1="6585" y1="53359" x2="33772" y2="53803"/>
                          <a14:foregroundMark x1="33772" y1="53803" x2="28504" y2="58245"/>
                          <a14:foregroundMark x1="28504" y1="58245" x2="13876" y2="58245"/>
                          <a14:foregroundMark x1="13876" y1="58245" x2="7996" y2="56358"/>
                          <a14:foregroundMark x1="7996" y1="56358" x2="21261" y2="47085"/>
                          <a14:foregroundMark x1="21261" y1="47085" x2="27375" y2="47085"/>
                          <a14:foregroundMark x1="27375" y1="47085" x2="28410" y2="53803"/>
                          <a14:foregroundMark x1="18250" y1="62243" x2="26058" y2="60689"/>
                          <a14:foregroundMark x1="26058" y1="60689" x2="31938" y2="74403"/>
                          <a14:foregroundMark x1="31938" y1="74403" x2="37441" y2="77512"/>
                          <a14:foregroundMark x1="37441" y1="77512" x2="40546" y2="86063"/>
                          <a14:foregroundMark x1="40546" y1="86063" x2="34901" y2="91560"/>
                          <a14:foregroundMark x1="34901" y1="91560" x2="13358" y2="90394"/>
                          <a14:foregroundMark x1="13358" y1="90394" x2="8231" y2="85175"/>
                          <a14:foregroundMark x1="8231" y1="85175" x2="11524" y2="78956"/>
                          <a14:foregroundMark x1="11524" y1="78956" x2="24553" y2="76624"/>
                          <a14:foregroundMark x1="24553" y1="76624" x2="21543" y2="69572"/>
                          <a14:foregroundMark x1="21543" y1="69572" x2="16745" y2="64242"/>
                          <a14:foregroundMark x1="16745" y1="64242" x2="18250" y2="62687"/>
                          <a14:foregroundMark x1="9219" y1="84453" x2="10865" y2="91116"/>
                          <a14:foregroundMark x1="10865" y1="91116" x2="13358" y2="90672"/>
                          <a14:foregroundMark x1="37441" y1="89339" x2="37441" y2="96780"/>
                          <a14:foregroundMark x1="37441" y1="96780" x2="50564" y2="98945"/>
                          <a14:foregroundMark x1="50564" y1="98945" x2="54610" y2="92726"/>
                          <a14:foregroundMark x1="54610" y1="92726" x2="52117" y2="85341"/>
                          <a14:foregroundMark x1="52117" y1="85341" x2="52493" y2="76346"/>
                          <a14:foregroundMark x1="52493" y1="76346" x2="45437" y2="70961"/>
                          <a14:foregroundMark x1="45437" y1="70961" x2="37582" y2="72349"/>
                          <a14:foregroundMark x1="37582" y1="72349" x2="35183" y2="75125"/>
                          <a14:foregroundMark x1="46472" y1="73348" x2="87206" y2="77235"/>
                          <a14:foregroundMark x1="87206" y1="77235" x2="88664" y2="85619"/>
                          <a14:foregroundMark x1="88664" y1="85619" x2="80668" y2="90228"/>
                          <a14:foregroundMark x1="80668" y1="90228" x2="49106" y2="91560"/>
                          <a14:foregroundMark x1="11853" y1="52471" x2="16275" y2="37979"/>
                          <a14:foregroundMark x1="16275" y1="37979" x2="22907" y2="37313"/>
                          <a14:foregroundMark x1="22907" y1="37313" x2="23895" y2="35980"/>
                          <a14:foregroundMark x1="21261" y1="37313" x2="23801" y2="25153"/>
                          <a14:foregroundMark x1="23801" y1="25153" x2="30151" y2="11827"/>
                          <a14:foregroundMark x1="30151" y1="11827" x2="61383" y2="3831"/>
                          <a14:foregroundMark x1="61383" y1="3831" x2="90075" y2="11216"/>
                          <a14:foregroundMark x1="90075" y1="11216" x2="89840" y2="22043"/>
                          <a14:foregroundMark x1="89840" y1="22043" x2="87159" y2="30761"/>
                          <a14:foregroundMark x1="87159" y1="30761" x2="86218" y2="58245"/>
                          <a14:foregroundMark x1="86218" y1="58245" x2="88711" y2="64908"/>
                          <a14:foregroundMark x1="88711" y1="64908" x2="85654" y2="73071"/>
                          <a14:foregroundMark x1="85654" y1="73071" x2="78833" y2="80455"/>
                          <a14:foregroundMark x1="86406" y1="60022" x2="92239" y2="60466"/>
                          <a14:foregroundMark x1="92239" y1="60466" x2="93556" y2="51749"/>
                          <a14:foregroundMark x1="93556" y1="51749" x2="92051" y2="43642"/>
                          <a14:foregroundMark x1="92051" y1="43642" x2="86218" y2="42310"/>
                          <a14:foregroundMark x1="86218" y1="42310" x2="84525" y2="33315"/>
                          <a14:foregroundMark x1="74694" y1="9328" x2="67780" y2="3109"/>
                          <a14:foregroundMark x1="67780" y1="3109" x2="51693" y2="4442"/>
                          <a14:foregroundMark x1="51693" y1="4442" x2="47695" y2="11494"/>
                          <a14:foregroundMark x1="47695" y1="11494" x2="48354" y2="13326"/>
                          <a14:foregroundMark x1="6961" y1="52027" x2="9737" y2="58245"/>
                          <a14:foregroundMark x1="9737" y1="58245" x2="11101" y2="57801"/>
                          <a14:foregroundMark x1="37065" y1="91560" x2="60348" y2="92449"/>
                          <a14:foregroundMark x1="60348" y1="92449" x2="60771" y2="99556"/>
                          <a14:foregroundMark x1="60771" y1="99556" x2="50235" y2="99278"/>
                          <a14:foregroundMark x1="50235" y1="99278" x2="35042" y2="93615"/>
                          <a14:foregroundMark x1="35042" y1="93615" x2="35183" y2="90228"/>
                          <a14:foregroundMark x1="42709" y1="96002" x2="48871" y2="97168"/>
                          <a14:foregroundMark x1="48871" y1="97168" x2="55268" y2="94836"/>
                          <a14:foregroundMark x1="55268" y1="94836" x2="45673" y2="91449"/>
                          <a14:foregroundMark x1="45673" y1="91449" x2="38429" y2="94559"/>
                          <a14:foregroundMark x1="38429" y1="94559" x2="43462" y2="98667"/>
                          <a14:foregroundMark x1="43462" y1="98667" x2="43462" y2="98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90" t="77918" r="62633" b="12673"/>
            <a:stretch/>
          </p:blipFill>
          <p:spPr bwMode="auto">
            <a:xfrm>
              <a:off x="6814604" y="5354597"/>
              <a:ext cx="780103" cy="6049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A169AF1C-6841-E87D-BDE6-99636AD488DB}"/>
              </a:ext>
            </a:extLst>
          </p:cNvPr>
          <p:cNvSpPr txBox="1"/>
          <p:nvPr/>
        </p:nvSpPr>
        <p:spPr>
          <a:xfrm>
            <a:off x="10973052" y="2057521"/>
            <a:ext cx="1025922" cy="24622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Product goals</a:t>
            </a:r>
          </a:p>
        </p:txBody>
      </p:sp>
    </p:spTree>
    <p:extLst>
      <p:ext uri="{BB962C8B-B14F-4D97-AF65-F5344CB8AC3E}">
        <p14:creationId xmlns:p14="http://schemas.microsoft.com/office/powerpoint/2010/main" val="315400904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0" grpId="0" animBg="1"/>
      <p:bldP spid="22" grpId="0" animBg="1"/>
      <p:bldP spid="35" grpId="0" animBg="1"/>
      <p:bldP spid="41" grpId="0" animBg="1"/>
      <p:bldP spid="47" grpId="0"/>
      <p:bldP spid="5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57" name="Freeform: Shape 2056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59" name="Freeform: Shape 2058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233DC5-F3E1-6098-BCFF-07A4CC9A1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Product principles</a:t>
            </a:r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3" name="Rectangle 206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E49F21-B08A-F1AC-FFF1-B881B746F017}"/>
              </a:ext>
            </a:extLst>
          </p:cNvPr>
          <p:cNvSpPr/>
          <p:nvPr/>
        </p:nvSpPr>
        <p:spPr>
          <a:xfrm>
            <a:off x="233197" y="420624"/>
            <a:ext cx="1120115" cy="54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riangle 2">
            <a:extLst>
              <a:ext uri="{FF2B5EF4-FFF2-40B4-BE49-F238E27FC236}">
                <a16:creationId xmlns:a16="http://schemas.microsoft.com/office/drawing/2014/main" id="{4E25C1E5-16A8-C694-65A2-ABD77B2661BC}"/>
              </a:ext>
            </a:extLst>
          </p:cNvPr>
          <p:cNvSpPr/>
          <p:nvPr/>
        </p:nvSpPr>
        <p:spPr>
          <a:xfrm>
            <a:off x="7071844" y="969264"/>
            <a:ext cx="2499360" cy="1977136"/>
          </a:xfrm>
          <a:prstGeom prst="triangle">
            <a:avLst/>
          </a:prstGeom>
          <a:solidFill>
            <a:srgbClr val="23A5C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VISION</a:t>
            </a:r>
          </a:p>
          <a:p>
            <a:pPr algn="ctr"/>
            <a:r>
              <a:rPr lang="en-US" dirty="0"/>
              <a:t>[ Why ]</a:t>
            </a:r>
          </a:p>
        </p:txBody>
      </p:sp>
      <p:sp>
        <p:nvSpPr>
          <p:cNvPr id="4" name="Trapezium 3">
            <a:extLst>
              <a:ext uri="{FF2B5EF4-FFF2-40B4-BE49-F238E27FC236}">
                <a16:creationId xmlns:a16="http://schemas.microsoft.com/office/drawing/2014/main" id="{EAFFC14E-7E7B-EF83-FC19-E4F1BBBE468E}"/>
              </a:ext>
            </a:extLst>
          </p:cNvPr>
          <p:cNvSpPr/>
          <p:nvPr/>
        </p:nvSpPr>
        <p:spPr>
          <a:xfrm>
            <a:off x="6137124" y="3265596"/>
            <a:ext cx="4389120" cy="1281324"/>
          </a:xfrm>
          <a:prstGeom prst="trapezoid">
            <a:avLst>
              <a:gd name="adj" fmla="val 59754"/>
            </a:avLst>
          </a:prstGeom>
          <a:solidFill>
            <a:srgbClr val="4682B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STRATEGY</a:t>
            </a:r>
          </a:p>
          <a:p>
            <a:pPr algn="ctr"/>
            <a:r>
              <a:rPr lang="en-US" dirty="0"/>
              <a:t>[ Where + How ]</a:t>
            </a:r>
          </a:p>
        </p:txBody>
      </p:sp>
      <p:sp>
        <p:nvSpPr>
          <p:cNvPr id="5" name="Trapezium 4">
            <a:extLst>
              <a:ext uri="{FF2B5EF4-FFF2-40B4-BE49-F238E27FC236}">
                <a16:creationId xmlns:a16="http://schemas.microsoft.com/office/drawing/2014/main" id="{91994751-0AC9-07A3-CD31-8A6F82C39947}"/>
              </a:ext>
            </a:extLst>
          </p:cNvPr>
          <p:cNvSpPr/>
          <p:nvPr/>
        </p:nvSpPr>
        <p:spPr>
          <a:xfrm>
            <a:off x="5182084" y="4866116"/>
            <a:ext cx="6258560" cy="1281324"/>
          </a:xfrm>
          <a:prstGeom prst="trapezoid">
            <a:avLst>
              <a:gd name="adj" fmla="val 59754"/>
            </a:avLst>
          </a:prstGeom>
          <a:solidFill>
            <a:srgbClr val="7F65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ROADMAP</a:t>
            </a:r>
            <a:br>
              <a:rPr lang="en-US" sz="2400" dirty="0"/>
            </a:br>
            <a:r>
              <a:rPr lang="en-US" dirty="0"/>
              <a:t>[ What ]</a:t>
            </a:r>
          </a:p>
        </p:txBody>
      </p:sp>
    </p:spTree>
    <p:extLst>
      <p:ext uri="{BB962C8B-B14F-4D97-AF65-F5344CB8AC3E}">
        <p14:creationId xmlns:p14="http://schemas.microsoft.com/office/powerpoint/2010/main" val="141824782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57" name="Freeform: Shape 2056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59" name="Freeform: Shape 2058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233DC5-F3E1-6098-BCFF-07A4CC9A1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Key principles of Product Strategy</a:t>
            </a:r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3" name="Rectangle 206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E49F21-B08A-F1AC-FFF1-B881B746F017}"/>
              </a:ext>
            </a:extLst>
          </p:cNvPr>
          <p:cNvSpPr/>
          <p:nvPr/>
        </p:nvSpPr>
        <p:spPr>
          <a:xfrm>
            <a:off x="233197" y="420624"/>
            <a:ext cx="1120115" cy="54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3E57B-EAC7-A067-6479-97A772DAB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2242" y="1487917"/>
            <a:ext cx="6518729" cy="4689046"/>
          </a:xfrm>
        </p:spPr>
        <p:txBody>
          <a:bodyPr anchor="ctr">
            <a:normAutofit/>
          </a:bodyPr>
          <a:lstStyle/>
          <a:p>
            <a:pPr marL="474662" indent="-457200">
              <a:buFont typeface="Times Roman"/>
              <a:buChar char="–"/>
            </a:pPr>
            <a:r>
              <a:rPr lang="en-US" sz="2000" dirty="0"/>
              <a:t>Strategy and roadmap are living things</a:t>
            </a:r>
          </a:p>
          <a:p>
            <a:pPr marL="474662" indent="-457200">
              <a:buFont typeface="Times Roman"/>
              <a:buChar char="–"/>
            </a:pPr>
            <a:r>
              <a:rPr lang="en-US" sz="2000" dirty="0"/>
              <a:t>Aligned to mission and vision</a:t>
            </a:r>
          </a:p>
          <a:p>
            <a:pPr marL="474662" indent="-457200">
              <a:buFont typeface="Times Roman"/>
              <a:buChar char="–"/>
            </a:pPr>
            <a:r>
              <a:rPr lang="en-US" sz="2000" dirty="0"/>
              <a:t>Driven by customer needs</a:t>
            </a:r>
          </a:p>
          <a:p>
            <a:pPr marL="474662" indent="-457200">
              <a:buFont typeface="Times Roman"/>
              <a:buChar char="–"/>
            </a:pPr>
            <a:r>
              <a:rPr lang="en-US" sz="2000" dirty="0"/>
              <a:t>Outcome and data-driven</a:t>
            </a:r>
          </a:p>
          <a:p>
            <a:pPr marL="474662" indent="-457200">
              <a:buFont typeface="Times Roman"/>
              <a:buChar char="–"/>
            </a:pPr>
            <a:r>
              <a:rPr lang="en-US" sz="2000" dirty="0"/>
              <a:t>Developed collaboratively </a:t>
            </a:r>
          </a:p>
          <a:p>
            <a:pPr marL="474662" indent="-457200">
              <a:buFont typeface="Times Roman"/>
              <a:buChar char="–"/>
            </a:pPr>
            <a:r>
              <a:rPr lang="en-US" sz="2000" dirty="0"/>
              <a:t>Embrace experimentation and </a:t>
            </a:r>
            <a:br>
              <a:rPr lang="en-US" sz="2000" dirty="0"/>
            </a:br>
            <a:r>
              <a:rPr lang="en-US" sz="2000" dirty="0"/>
              <a:t>continuous discovery</a:t>
            </a:r>
          </a:p>
          <a:p>
            <a:pPr marL="474662" indent="-457200">
              <a:buFont typeface="Times Roman"/>
              <a:buChar char="–"/>
            </a:pPr>
            <a:r>
              <a:rPr lang="en-US" sz="2000" dirty="0"/>
              <a:t>Foster autonomous, empowered teams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BC8553C-DA1B-1E72-0A74-78FB01D471A3}"/>
              </a:ext>
            </a:extLst>
          </p:cNvPr>
          <p:cNvGrpSpPr/>
          <p:nvPr/>
        </p:nvGrpSpPr>
        <p:grpSpPr>
          <a:xfrm>
            <a:off x="10162344" y="424548"/>
            <a:ext cx="1210607" cy="1001626"/>
            <a:chOff x="5182084" y="969264"/>
            <a:chExt cx="6258560" cy="5178176"/>
          </a:xfrm>
        </p:grpSpPr>
        <p:sp>
          <p:nvSpPr>
            <p:cNvPr id="5" name="Triangle 4">
              <a:extLst>
                <a:ext uri="{FF2B5EF4-FFF2-40B4-BE49-F238E27FC236}">
                  <a16:creationId xmlns:a16="http://schemas.microsoft.com/office/drawing/2014/main" id="{BE518B15-AA30-B99A-F532-3C6A81F5D664}"/>
                </a:ext>
              </a:extLst>
            </p:cNvPr>
            <p:cNvSpPr/>
            <p:nvPr/>
          </p:nvSpPr>
          <p:spPr>
            <a:xfrm>
              <a:off x="7071844" y="969264"/>
              <a:ext cx="2499360" cy="1977136"/>
            </a:xfrm>
            <a:prstGeom prst="triangle">
              <a:avLst/>
            </a:prstGeom>
            <a:solidFill>
              <a:srgbClr val="23A5C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600" dirty="0"/>
                <a:t>VISION</a:t>
              </a:r>
            </a:p>
          </p:txBody>
        </p:sp>
        <p:sp>
          <p:nvSpPr>
            <p:cNvPr id="6" name="Trapezium 5">
              <a:extLst>
                <a:ext uri="{FF2B5EF4-FFF2-40B4-BE49-F238E27FC236}">
                  <a16:creationId xmlns:a16="http://schemas.microsoft.com/office/drawing/2014/main" id="{23DAC720-C580-899E-8A9F-3561B102FD74}"/>
                </a:ext>
              </a:extLst>
            </p:cNvPr>
            <p:cNvSpPr/>
            <p:nvPr/>
          </p:nvSpPr>
          <p:spPr>
            <a:xfrm>
              <a:off x="6137124" y="3265596"/>
              <a:ext cx="4389120" cy="1281324"/>
            </a:xfrm>
            <a:prstGeom prst="trapezoid">
              <a:avLst>
                <a:gd name="adj" fmla="val 59754"/>
              </a:avLst>
            </a:prstGeom>
            <a:solidFill>
              <a:srgbClr val="4682B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/>
                <a:t>STRATEGY</a:t>
              </a:r>
            </a:p>
          </p:txBody>
        </p:sp>
        <p:sp>
          <p:nvSpPr>
            <p:cNvPr id="7" name="Trapezium 6">
              <a:extLst>
                <a:ext uri="{FF2B5EF4-FFF2-40B4-BE49-F238E27FC236}">
                  <a16:creationId xmlns:a16="http://schemas.microsoft.com/office/drawing/2014/main" id="{9EC47D82-5C58-BF3B-7F56-3C0A851DCF2F}"/>
                </a:ext>
              </a:extLst>
            </p:cNvPr>
            <p:cNvSpPr/>
            <p:nvPr/>
          </p:nvSpPr>
          <p:spPr>
            <a:xfrm>
              <a:off x="5182084" y="4866116"/>
              <a:ext cx="6258560" cy="1281324"/>
            </a:xfrm>
            <a:prstGeom prst="trapezoid">
              <a:avLst>
                <a:gd name="adj" fmla="val 59754"/>
              </a:avLst>
            </a:prstGeom>
            <a:solidFill>
              <a:srgbClr val="7F65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/>
                <a:t>ROADMAP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820305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ontent Placeholder 3">
            <a:extLst>
              <a:ext uri="{FF2B5EF4-FFF2-40B4-BE49-F238E27FC236}">
                <a16:creationId xmlns:a16="http://schemas.microsoft.com/office/drawing/2014/main" id="{04076CB3-2B00-B688-C242-99425875CE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7609135"/>
              </p:ext>
            </p:extLst>
          </p:nvPr>
        </p:nvGraphicFramePr>
        <p:xfrm>
          <a:off x="5791576" y="1822447"/>
          <a:ext cx="5567594" cy="36790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67594">
                  <a:extLst>
                    <a:ext uri="{9D8B030D-6E8A-4147-A177-3AD203B41FA5}">
                      <a16:colId xmlns:a16="http://schemas.microsoft.com/office/drawing/2014/main" val="3611522168"/>
                    </a:ext>
                  </a:extLst>
                </a:gridCol>
              </a:tblGrid>
              <a:tr h="7358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Define where we want to go and why.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6582961"/>
                  </a:ext>
                </a:extLst>
              </a:tr>
              <a:tr h="7358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Understand the market and our target customers.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72606874"/>
                  </a:ext>
                </a:extLst>
              </a:tr>
              <a:tr h="735813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Identify strategic objectives based on insights.</a:t>
                      </a:r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3603858"/>
                  </a:ext>
                </a:extLst>
              </a:tr>
              <a:tr h="735813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Define prioritised actions and plan to meet goals.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7474869"/>
                  </a:ext>
                </a:extLst>
              </a:tr>
              <a:tr h="735813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Deliver strategy and outcomes from roadmap.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7511585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12D87EA-8320-EC3A-D507-6E464F138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strategy and roadmap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AE611CD-E4B4-C91E-C270-18336DE88F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4793197"/>
              </p:ext>
            </p:extLst>
          </p:nvPr>
        </p:nvGraphicFramePr>
        <p:xfrm>
          <a:off x="838200" y="1825624"/>
          <a:ext cx="4948003" cy="36790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2856">
                  <a:extLst>
                    <a:ext uri="{9D8B030D-6E8A-4147-A177-3AD203B41FA5}">
                      <a16:colId xmlns:a16="http://schemas.microsoft.com/office/drawing/2014/main" val="4179403687"/>
                    </a:ext>
                  </a:extLst>
                </a:gridCol>
                <a:gridCol w="4195147">
                  <a:extLst>
                    <a:ext uri="{9D8B030D-6E8A-4147-A177-3AD203B41FA5}">
                      <a16:colId xmlns:a16="http://schemas.microsoft.com/office/drawing/2014/main" val="1391220522"/>
                    </a:ext>
                  </a:extLst>
                </a:gridCol>
              </a:tblGrid>
              <a:tr h="735813">
                <a:tc>
                  <a:txBody>
                    <a:bodyPr/>
                    <a:lstStyle/>
                    <a:p>
                      <a:pPr marL="17463" lvl="1" indent="0">
                        <a:buNone/>
                        <a:tabLst/>
                      </a:pPr>
                      <a:endParaRPr lang="en-US" sz="3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Product </a:t>
                      </a:r>
                      <a:r>
                        <a:rPr lang="en-US" sz="3000" dirty="0"/>
                        <a:t>Vision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6582961"/>
                  </a:ext>
                </a:extLst>
              </a:tr>
              <a:tr h="735813">
                <a:tc>
                  <a:txBody>
                    <a:bodyPr/>
                    <a:lstStyle/>
                    <a:p>
                      <a:endParaRPr lang="en-US" sz="3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dirty="0"/>
                        <a:t>Insights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72606874"/>
                  </a:ext>
                </a:extLst>
              </a:tr>
              <a:tr h="735813">
                <a:tc>
                  <a:txBody>
                    <a:bodyPr/>
                    <a:lstStyle/>
                    <a:p>
                      <a:endParaRPr lang="en-US" sz="3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300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Product</a:t>
                      </a:r>
                      <a:r>
                        <a:rPr lang="en-US" sz="3000"/>
                        <a:t> Goals</a:t>
                      </a:r>
                      <a:endParaRPr lang="en-US" sz="3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3603858"/>
                  </a:ext>
                </a:extLst>
              </a:tr>
              <a:tr h="735813">
                <a:tc>
                  <a:txBody>
                    <a:bodyPr/>
                    <a:lstStyle/>
                    <a:p>
                      <a:endParaRPr lang="en-US" sz="3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300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Product</a:t>
                      </a:r>
                      <a:r>
                        <a:rPr lang="en-US" sz="3000"/>
                        <a:t> Roadmap</a:t>
                      </a:r>
                      <a:endParaRPr lang="en-US" sz="3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7474869"/>
                  </a:ext>
                </a:extLst>
              </a:tr>
              <a:tr h="735813">
                <a:tc>
                  <a:txBody>
                    <a:bodyPr/>
                    <a:lstStyle/>
                    <a:p>
                      <a:endParaRPr lang="en-US" sz="3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30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Product 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Delivery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7511585"/>
                  </a:ext>
                </a:extLst>
              </a:tr>
            </a:tbl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616B94AE-4C0C-0729-171E-575A03A5EE13}"/>
              </a:ext>
            </a:extLst>
          </p:cNvPr>
          <p:cNvSpPr/>
          <p:nvPr/>
        </p:nvSpPr>
        <p:spPr>
          <a:xfrm>
            <a:off x="838200" y="1880488"/>
            <a:ext cx="585216" cy="58521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D482D1D-EC54-70AA-8FC0-A699CC6130FE}"/>
              </a:ext>
            </a:extLst>
          </p:cNvPr>
          <p:cNvSpPr/>
          <p:nvPr/>
        </p:nvSpPr>
        <p:spPr>
          <a:xfrm>
            <a:off x="838200" y="2615820"/>
            <a:ext cx="585216" cy="58521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3518922-C7E5-C993-C85F-940B3D0477F6}"/>
              </a:ext>
            </a:extLst>
          </p:cNvPr>
          <p:cNvSpPr/>
          <p:nvPr/>
        </p:nvSpPr>
        <p:spPr>
          <a:xfrm>
            <a:off x="835152" y="3351152"/>
            <a:ext cx="585216" cy="58521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73F0541-0554-954D-23DC-C343227FD40F}"/>
              </a:ext>
            </a:extLst>
          </p:cNvPr>
          <p:cNvSpPr/>
          <p:nvPr/>
        </p:nvSpPr>
        <p:spPr>
          <a:xfrm>
            <a:off x="835152" y="4086484"/>
            <a:ext cx="585216" cy="58521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4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0406B16-4E3A-3A48-D5B4-4233731B84F6}"/>
              </a:ext>
            </a:extLst>
          </p:cNvPr>
          <p:cNvSpPr/>
          <p:nvPr/>
        </p:nvSpPr>
        <p:spPr>
          <a:xfrm>
            <a:off x="847344" y="4824993"/>
            <a:ext cx="585216" cy="58521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59292613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F27C5A3-D533-6CB9-0A56-7434E84919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973" r="-90" b="8270"/>
          <a:stretch/>
        </p:blipFill>
        <p:spPr>
          <a:xfrm>
            <a:off x="1643092" y="1553051"/>
            <a:ext cx="8884792" cy="50666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3A4C86-5CC8-464C-335B-9126D360F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3416" y="365125"/>
            <a:ext cx="9930384" cy="1325563"/>
          </a:xfrm>
        </p:spPr>
        <p:txBody>
          <a:bodyPr/>
          <a:lstStyle/>
          <a:p>
            <a:r>
              <a:rPr lang="en-US" dirty="0"/>
              <a:t> Product Vision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ECACC51-5DB8-4C8D-474E-0CAF9960367E}"/>
              </a:ext>
            </a:extLst>
          </p:cNvPr>
          <p:cNvSpPr/>
          <p:nvPr/>
        </p:nvSpPr>
        <p:spPr>
          <a:xfrm>
            <a:off x="838200" y="695924"/>
            <a:ext cx="585216" cy="58521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1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C7FF4C2-F1F9-69D5-23FC-FC4E7D692944}"/>
              </a:ext>
            </a:extLst>
          </p:cNvPr>
          <p:cNvGrpSpPr/>
          <p:nvPr/>
        </p:nvGrpSpPr>
        <p:grpSpPr>
          <a:xfrm>
            <a:off x="10162344" y="424548"/>
            <a:ext cx="1210607" cy="1001626"/>
            <a:chOff x="5182084" y="969264"/>
            <a:chExt cx="6258560" cy="5178176"/>
          </a:xfrm>
        </p:grpSpPr>
        <p:sp>
          <p:nvSpPr>
            <p:cNvPr id="9" name="Triangle 8">
              <a:extLst>
                <a:ext uri="{FF2B5EF4-FFF2-40B4-BE49-F238E27FC236}">
                  <a16:creationId xmlns:a16="http://schemas.microsoft.com/office/drawing/2014/main" id="{EC8AE994-EA19-3E33-1F57-23A3DFBC446A}"/>
                </a:ext>
              </a:extLst>
            </p:cNvPr>
            <p:cNvSpPr/>
            <p:nvPr/>
          </p:nvSpPr>
          <p:spPr>
            <a:xfrm>
              <a:off x="7071844" y="969264"/>
              <a:ext cx="2499360" cy="1977136"/>
            </a:xfrm>
            <a:prstGeom prst="triangle">
              <a:avLst/>
            </a:prstGeom>
            <a:solidFill>
              <a:srgbClr val="23A5C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600" dirty="0"/>
                <a:t>VISION</a:t>
              </a:r>
            </a:p>
          </p:txBody>
        </p:sp>
        <p:sp>
          <p:nvSpPr>
            <p:cNvPr id="10" name="Trapezium 9">
              <a:extLst>
                <a:ext uri="{FF2B5EF4-FFF2-40B4-BE49-F238E27FC236}">
                  <a16:creationId xmlns:a16="http://schemas.microsoft.com/office/drawing/2014/main" id="{FD513C68-0553-C5E7-C2F0-44A96F27F978}"/>
                </a:ext>
              </a:extLst>
            </p:cNvPr>
            <p:cNvSpPr/>
            <p:nvPr/>
          </p:nvSpPr>
          <p:spPr>
            <a:xfrm>
              <a:off x="6137124" y="3265596"/>
              <a:ext cx="4389120" cy="1281324"/>
            </a:xfrm>
            <a:prstGeom prst="trapezoid">
              <a:avLst>
                <a:gd name="adj" fmla="val 59754"/>
              </a:avLst>
            </a:prstGeom>
            <a:solidFill>
              <a:srgbClr val="DADAD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/>
                <a:t>STRATEGY</a:t>
              </a:r>
            </a:p>
          </p:txBody>
        </p:sp>
        <p:sp>
          <p:nvSpPr>
            <p:cNvPr id="11" name="Trapezium 10">
              <a:extLst>
                <a:ext uri="{FF2B5EF4-FFF2-40B4-BE49-F238E27FC236}">
                  <a16:creationId xmlns:a16="http://schemas.microsoft.com/office/drawing/2014/main" id="{5812B31A-9914-D589-C50D-C5E45C34493E}"/>
                </a:ext>
              </a:extLst>
            </p:cNvPr>
            <p:cNvSpPr/>
            <p:nvPr/>
          </p:nvSpPr>
          <p:spPr>
            <a:xfrm>
              <a:off x="5182084" y="4866116"/>
              <a:ext cx="6258560" cy="1281324"/>
            </a:xfrm>
            <a:prstGeom prst="trapezoid">
              <a:avLst>
                <a:gd name="adj" fmla="val 59754"/>
              </a:avLst>
            </a:prstGeom>
            <a:solidFill>
              <a:srgbClr val="DADAD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/>
                <a:t>ROADMAP</a:t>
              </a:r>
            </a:p>
          </p:txBody>
        </p:sp>
      </p:grpSp>
      <p:sp>
        <p:nvSpPr>
          <p:cNvPr id="17" name="Title 1">
            <a:extLst>
              <a:ext uri="{FF2B5EF4-FFF2-40B4-BE49-F238E27FC236}">
                <a16:creationId xmlns:a16="http://schemas.microsoft.com/office/drawing/2014/main" id="{A53A129F-5DD6-8286-54E9-66C74ECA29A8}"/>
              </a:ext>
            </a:extLst>
          </p:cNvPr>
          <p:cNvSpPr txBox="1">
            <a:spLocks/>
          </p:cNvSpPr>
          <p:nvPr/>
        </p:nvSpPr>
        <p:spPr>
          <a:xfrm rot="16200000">
            <a:off x="-1141952" y="3741656"/>
            <a:ext cx="4965193" cy="1004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 Product Vision board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EB8F7B2-7410-63EF-6469-96888D69A7CB}"/>
              </a:ext>
            </a:extLst>
          </p:cNvPr>
          <p:cNvSpPr/>
          <p:nvPr/>
        </p:nvSpPr>
        <p:spPr>
          <a:xfrm>
            <a:off x="1751592" y="2595328"/>
            <a:ext cx="8684796" cy="39614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984046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F27C5A3-D533-6CB9-0A56-7434E84919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973" r="-90" b="8270"/>
          <a:stretch/>
        </p:blipFill>
        <p:spPr>
          <a:xfrm>
            <a:off x="1643092" y="1553051"/>
            <a:ext cx="8884792" cy="50666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3A4C86-5CC8-464C-335B-9126D360F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3416" y="365125"/>
            <a:ext cx="9930384" cy="1325563"/>
          </a:xfrm>
        </p:spPr>
        <p:txBody>
          <a:bodyPr/>
          <a:lstStyle/>
          <a:p>
            <a:r>
              <a:rPr lang="en-US" dirty="0"/>
              <a:t> Product Strategy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ECACC51-5DB8-4C8D-474E-0CAF9960367E}"/>
              </a:ext>
            </a:extLst>
          </p:cNvPr>
          <p:cNvSpPr/>
          <p:nvPr/>
        </p:nvSpPr>
        <p:spPr>
          <a:xfrm>
            <a:off x="838200" y="695924"/>
            <a:ext cx="585216" cy="58521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1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C7FF4C2-F1F9-69D5-23FC-FC4E7D692944}"/>
              </a:ext>
            </a:extLst>
          </p:cNvPr>
          <p:cNvGrpSpPr/>
          <p:nvPr/>
        </p:nvGrpSpPr>
        <p:grpSpPr>
          <a:xfrm>
            <a:off x="10162344" y="424548"/>
            <a:ext cx="1210607" cy="1001626"/>
            <a:chOff x="5182084" y="969264"/>
            <a:chExt cx="6258560" cy="5178176"/>
          </a:xfrm>
        </p:grpSpPr>
        <p:sp>
          <p:nvSpPr>
            <p:cNvPr id="9" name="Triangle 8">
              <a:extLst>
                <a:ext uri="{FF2B5EF4-FFF2-40B4-BE49-F238E27FC236}">
                  <a16:creationId xmlns:a16="http://schemas.microsoft.com/office/drawing/2014/main" id="{EC8AE994-EA19-3E33-1F57-23A3DFBC446A}"/>
                </a:ext>
              </a:extLst>
            </p:cNvPr>
            <p:cNvSpPr/>
            <p:nvPr/>
          </p:nvSpPr>
          <p:spPr>
            <a:xfrm>
              <a:off x="7071844" y="969264"/>
              <a:ext cx="2499360" cy="1977136"/>
            </a:xfrm>
            <a:prstGeom prst="triangle">
              <a:avLst/>
            </a:prstGeom>
            <a:solidFill>
              <a:srgbClr val="23A5C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600" dirty="0"/>
                <a:t>VISION</a:t>
              </a:r>
            </a:p>
          </p:txBody>
        </p:sp>
        <p:sp>
          <p:nvSpPr>
            <p:cNvPr id="10" name="Trapezium 9">
              <a:extLst>
                <a:ext uri="{FF2B5EF4-FFF2-40B4-BE49-F238E27FC236}">
                  <a16:creationId xmlns:a16="http://schemas.microsoft.com/office/drawing/2014/main" id="{FD513C68-0553-C5E7-C2F0-44A96F27F978}"/>
                </a:ext>
              </a:extLst>
            </p:cNvPr>
            <p:cNvSpPr/>
            <p:nvPr/>
          </p:nvSpPr>
          <p:spPr>
            <a:xfrm>
              <a:off x="6137124" y="3265596"/>
              <a:ext cx="4389120" cy="1281324"/>
            </a:xfrm>
            <a:prstGeom prst="trapezoid">
              <a:avLst>
                <a:gd name="adj" fmla="val 59754"/>
              </a:avLst>
            </a:prstGeom>
            <a:solidFill>
              <a:srgbClr val="4682B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/>
                <a:t>STRATEGY</a:t>
              </a:r>
            </a:p>
          </p:txBody>
        </p:sp>
        <p:sp>
          <p:nvSpPr>
            <p:cNvPr id="11" name="Trapezium 10">
              <a:extLst>
                <a:ext uri="{FF2B5EF4-FFF2-40B4-BE49-F238E27FC236}">
                  <a16:creationId xmlns:a16="http://schemas.microsoft.com/office/drawing/2014/main" id="{5812B31A-9914-D589-C50D-C5E45C34493E}"/>
                </a:ext>
              </a:extLst>
            </p:cNvPr>
            <p:cNvSpPr/>
            <p:nvPr/>
          </p:nvSpPr>
          <p:spPr>
            <a:xfrm>
              <a:off x="5182084" y="4866116"/>
              <a:ext cx="6258560" cy="1281324"/>
            </a:xfrm>
            <a:prstGeom prst="trapezoid">
              <a:avLst>
                <a:gd name="adj" fmla="val 59754"/>
              </a:avLst>
            </a:prstGeom>
            <a:solidFill>
              <a:srgbClr val="DADAD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/>
                <a:t>ROADMAP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253816B5-81CA-58B6-2C71-68730DE83D9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2672" t="2106" b="91547"/>
          <a:stretch/>
        </p:blipFill>
        <p:spPr>
          <a:xfrm>
            <a:off x="11057440" y="6433452"/>
            <a:ext cx="790389" cy="199684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A53A129F-5DD6-8286-54E9-66C74ECA29A8}"/>
              </a:ext>
            </a:extLst>
          </p:cNvPr>
          <p:cNvSpPr txBox="1">
            <a:spLocks/>
          </p:cNvSpPr>
          <p:nvPr/>
        </p:nvSpPr>
        <p:spPr>
          <a:xfrm rot="16200000">
            <a:off x="-1141952" y="3741656"/>
            <a:ext cx="4965193" cy="1004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 Product Vision board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389A6483-E448-6FBF-D1EE-2F1976F88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7236" y="6258557"/>
            <a:ext cx="1005933" cy="199684"/>
          </a:xfrm>
        </p:spPr>
        <p:txBody>
          <a:bodyPr>
            <a:normAutofit fontScale="92500" lnSpcReduction="20000"/>
          </a:bodyPr>
          <a:lstStyle/>
          <a:p>
            <a:pPr marL="19050" lvl="1" indent="0">
              <a:buNone/>
            </a:pPr>
            <a:r>
              <a:rPr lang="en-US" sz="1000" dirty="0"/>
              <a:t>Template from</a:t>
            </a:r>
          </a:p>
        </p:txBody>
      </p:sp>
    </p:spTree>
    <p:extLst>
      <p:ext uri="{BB962C8B-B14F-4D97-AF65-F5344CB8AC3E}">
        <p14:creationId xmlns:p14="http://schemas.microsoft.com/office/powerpoint/2010/main" val="19479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A4C86-5CC8-464C-335B-9126D360F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3416" y="365125"/>
            <a:ext cx="9930384" cy="1325563"/>
          </a:xfrm>
        </p:spPr>
        <p:txBody>
          <a:bodyPr/>
          <a:lstStyle/>
          <a:p>
            <a:r>
              <a:rPr lang="en-US" dirty="0"/>
              <a:t>Insights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ECACC51-5DB8-4C8D-474E-0CAF9960367E}"/>
              </a:ext>
            </a:extLst>
          </p:cNvPr>
          <p:cNvSpPr/>
          <p:nvPr/>
        </p:nvSpPr>
        <p:spPr>
          <a:xfrm>
            <a:off x="838200" y="695924"/>
            <a:ext cx="585216" cy="58521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2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8FF8C21-D994-76A3-B7AE-DAD2E5740EE3}"/>
              </a:ext>
            </a:extLst>
          </p:cNvPr>
          <p:cNvGrpSpPr/>
          <p:nvPr/>
        </p:nvGrpSpPr>
        <p:grpSpPr>
          <a:xfrm>
            <a:off x="10162344" y="424548"/>
            <a:ext cx="1210607" cy="1001626"/>
            <a:chOff x="5182084" y="969264"/>
            <a:chExt cx="6258560" cy="5178176"/>
          </a:xfrm>
        </p:grpSpPr>
        <p:sp>
          <p:nvSpPr>
            <p:cNvPr id="15" name="Triangle 14">
              <a:extLst>
                <a:ext uri="{FF2B5EF4-FFF2-40B4-BE49-F238E27FC236}">
                  <a16:creationId xmlns:a16="http://schemas.microsoft.com/office/drawing/2014/main" id="{D2E85A39-1DE0-C9D4-6C48-8357B1F4CF67}"/>
                </a:ext>
              </a:extLst>
            </p:cNvPr>
            <p:cNvSpPr/>
            <p:nvPr/>
          </p:nvSpPr>
          <p:spPr>
            <a:xfrm>
              <a:off x="7071844" y="969264"/>
              <a:ext cx="2499360" cy="1977136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600" dirty="0"/>
                <a:t>VISION</a:t>
              </a:r>
            </a:p>
          </p:txBody>
        </p:sp>
        <p:sp>
          <p:nvSpPr>
            <p:cNvPr id="16" name="Trapezium 15">
              <a:extLst>
                <a:ext uri="{FF2B5EF4-FFF2-40B4-BE49-F238E27FC236}">
                  <a16:creationId xmlns:a16="http://schemas.microsoft.com/office/drawing/2014/main" id="{504FEB77-DB17-7D6D-5525-724F12E33CAD}"/>
                </a:ext>
              </a:extLst>
            </p:cNvPr>
            <p:cNvSpPr/>
            <p:nvPr/>
          </p:nvSpPr>
          <p:spPr>
            <a:xfrm>
              <a:off x="6137124" y="3265596"/>
              <a:ext cx="4389120" cy="1281324"/>
            </a:xfrm>
            <a:prstGeom prst="trapezoid">
              <a:avLst>
                <a:gd name="adj" fmla="val 59754"/>
              </a:avLst>
            </a:prstGeom>
            <a:solidFill>
              <a:srgbClr val="4682B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/>
                <a:t>STRATEGY</a:t>
              </a:r>
            </a:p>
          </p:txBody>
        </p:sp>
        <p:sp>
          <p:nvSpPr>
            <p:cNvPr id="17" name="Trapezium 16">
              <a:extLst>
                <a:ext uri="{FF2B5EF4-FFF2-40B4-BE49-F238E27FC236}">
                  <a16:creationId xmlns:a16="http://schemas.microsoft.com/office/drawing/2014/main" id="{EEA867BA-9C3A-81E0-475A-2A556B2CD5EE}"/>
                </a:ext>
              </a:extLst>
            </p:cNvPr>
            <p:cNvSpPr/>
            <p:nvPr/>
          </p:nvSpPr>
          <p:spPr>
            <a:xfrm>
              <a:off x="5182084" y="4866116"/>
              <a:ext cx="6258560" cy="1281324"/>
            </a:xfrm>
            <a:prstGeom prst="trapezoid">
              <a:avLst>
                <a:gd name="adj" fmla="val 59754"/>
              </a:avLst>
            </a:prstGeom>
            <a:solidFill>
              <a:srgbClr val="DADAD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/>
                <a:t>ROADMAP</a:t>
              </a:r>
            </a:p>
          </p:txBody>
        </p:sp>
      </p:grp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40EA470-EC9B-353C-8C0E-00AA4AEDA74F}"/>
              </a:ext>
            </a:extLst>
          </p:cNvPr>
          <p:cNvSpPr txBox="1">
            <a:spLocks/>
          </p:cNvSpPr>
          <p:nvPr/>
        </p:nvSpPr>
        <p:spPr>
          <a:xfrm>
            <a:off x="990787" y="1785956"/>
            <a:ext cx="4624201" cy="48352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" indent="0">
              <a:spcBef>
                <a:spcPts val="600"/>
              </a:spcBef>
              <a:buNone/>
            </a:pP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Customer</a:t>
            </a:r>
          </a:p>
          <a:p>
            <a:pPr marL="474662" indent="-457200">
              <a:spcBef>
                <a:spcPts val="600"/>
              </a:spcBef>
              <a:buFont typeface="Times Roman"/>
              <a:buChar char="–"/>
            </a:pPr>
            <a:r>
              <a:rPr lang="en-US" sz="1800" dirty="0"/>
              <a:t>User research </a:t>
            </a:r>
          </a:p>
          <a:p>
            <a:pPr marL="474662" indent="-457200">
              <a:spcBef>
                <a:spcPts val="600"/>
              </a:spcBef>
              <a:buFont typeface="Times Roman"/>
              <a:buChar char="–"/>
            </a:pPr>
            <a:r>
              <a:rPr lang="en-US" sz="1800" dirty="0"/>
              <a:t>Customer segmentation</a:t>
            </a:r>
          </a:p>
          <a:p>
            <a:pPr marL="14288" lvl="1" indent="0">
              <a:spcBef>
                <a:spcPts val="600"/>
              </a:spcBef>
              <a:buNone/>
            </a:pP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Product</a:t>
            </a:r>
          </a:p>
          <a:p>
            <a:pPr marL="474662" indent="-457200">
              <a:spcBef>
                <a:spcPts val="600"/>
              </a:spcBef>
              <a:buFont typeface="Times Roman"/>
              <a:buChar char="–"/>
            </a:pPr>
            <a:r>
              <a:rPr lang="en-US" sz="1800" dirty="0"/>
              <a:t>Site usage analysis</a:t>
            </a:r>
          </a:p>
          <a:p>
            <a:pPr marL="474662" indent="-457200">
              <a:spcBef>
                <a:spcPts val="600"/>
              </a:spcBef>
              <a:buFont typeface="Times Roman"/>
              <a:buChar char="–"/>
            </a:pPr>
            <a:r>
              <a:rPr lang="en-US" sz="1800" dirty="0"/>
              <a:t>Segmentation usage analysis</a:t>
            </a:r>
          </a:p>
          <a:p>
            <a:pPr marL="474662" indent="-457200">
              <a:spcBef>
                <a:spcPts val="600"/>
              </a:spcBef>
              <a:buFont typeface="Times Roman"/>
              <a:buChar char="–"/>
            </a:pPr>
            <a:r>
              <a:rPr lang="en-US" sz="1800" dirty="0"/>
              <a:t>Review user session recordings</a:t>
            </a:r>
          </a:p>
          <a:p>
            <a:pPr marL="17462" indent="0">
              <a:spcBef>
                <a:spcPts val="600"/>
              </a:spcBef>
              <a:buNone/>
            </a:pP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Business</a:t>
            </a:r>
          </a:p>
          <a:p>
            <a:pPr marL="474662" indent="-457200">
              <a:spcBef>
                <a:spcPts val="600"/>
              </a:spcBef>
              <a:buFont typeface="Times Roman"/>
              <a:buChar char="–"/>
            </a:pPr>
            <a:r>
              <a:rPr lang="en-US" sz="1800" dirty="0"/>
              <a:t>Business model review</a:t>
            </a:r>
          </a:p>
          <a:p>
            <a:pPr marL="474662" indent="-457200">
              <a:spcBef>
                <a:spcPts val="600"/>
              </a:spcBef>
              <a:buFont typeface="Times Roman"/>
              <a:buChar char="–"/>
            </a:pPr>
            <a:r>
              <a:rPr lang="en-US" sz="1800" dirty="0"/>
              <a:t>Identify constraints, needs and opportunities</a:t>
            </a:r>
          </a:p>
          <a:p>
            <a:pPr marL="17462" indent="0">
              <a:spcBef>
                <a:spcPts val="600"/>
              </a:spcBef>
              <a:buNone/>
            </a:pP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Market</a:t>
            </a:r>
          </a:p>
          <a:p>
            <a:pPr marL="474662" indent="-457200">
              <a:spcBef>
                <a:spcPts val="600"/>
              </a:spcBef>
              <a:buFont typeface="Times Roman"/>
              <a:buChar char="–"/>
            </a:pPr>
            <a:r>
              <a:rPr lang="en-US" sz="1800" dirty="0"/>
              <a:t>Competitive analysis</a:t>
            </a:r>
          </a:p>
          <a:p>
            <a:pPr marL="474662" indent="-457200">
              <a:spcBef>
                <a:spcPts val="600"/>
              </a:spcBef>
              <a:buFont typeface="Times Roman"/>
              <a:buChar char="–"/>
            </a:pPr>
            <a:r>
              <a:rPr lang="en-US" sz="1800" dirty="0"/>
              <a:t>Industry trends</a:t>
            </a:r>
          </a:p>
          <a:p>
            <a:pPr marL="474662" indent="-457200">
              <a:spcBef>
                <a:spcPts val="600"/>
              </a:spcBef>
              <a:buFont typeface="Times Roman"/>
              <a:buChar char="–"/>
            </a:pPr>
            <a:r>
              <a:rPr lang="en-US" sz="1800" dirty="0"/>
              <a:t>Technology trends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26FCE479-EB61-09E7-1AE5-2F95EFA8CE76}"/>
              </a:ext>
            </a:extLst>
          </p:cNvPr>
          <p:cNvSpPr/>
          <p:nvPr/>
        </p:nvSpPr>
        <p:spPr>
          <a:xfrm>
            <a:off x="5503594" y="1870364"/>
            <a:ext cx="473606" cy="4718695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BB93BB1-039F-9253-E823-5A8B1206BCB0}"/>
              </a:ext>
            </a:extLst>
          </p:cNvPr>
          <p:cNvSpPr txBox="1">
            <a:spLocks/>
          </p:cNvSpPr>
          <p:nvPr/>
        </p:nvSpPr>
        <p:spPr>
          <a:xfrm>
            <a:off x="6214801" y="1870365"/>
            <a:ext cx="5400901" cy="4750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4662" indent="-457200">
              <a:buFont typeface="Times Roman"/>
              <a:buChar char="–"/>
            </a:pP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User personas</a:t>
            </a:r>
          </a:p>
          <a:p>
            <a:pPr marL="474662" indent="-457200">
              <a:buFont typeface="Times Roman"/>
              <a:buChar char="–"/>
            </a:pP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Customer journey maps</a:t>
            </a:r>
          </a:p>
          <a:p>
            <a:pPr marL="474662" indent="-457200">
              <a:buFont typeface="Times Roman"/>
              <a:buChar char="–"/>
            </a:pP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Opportunity space tree map </a:t>
            </a:r>
          </a:p>
          <a:p>
            <a:pPr marL="474662" indent="-457200">
              <a:buFont typeface="Times Roman"/>
              <a:buChar char="–"/>
            </a:pP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Site usage reports</a:t>
            </a:r>
          </a:p>
          <a:p>
            <a:pPr marL="474662" indent="-457200">
              <a:buFont typeface="Times Roman"/>
              <a:buChar char="–"/>
            </a:pPr>
            <a:r>
              <a:rPr lang="en-US" sz="1800" b="1" dirty="0">
                <a:solidFill>
                  <a:schemeClr val="accent4">
                    <a:lumMod val="75000"/>
                  </a:schemeClr>
                </a:solidFill>
              </a:rPr>
              <a:t>Acquisition funnel analysis</a:t>
            </a:r>
          </a:p>
          <a:p>
            <a:pPr marL="474662" indent="-457200">
              <a:buFont typeface="Times Roman"/>
              <a:buChar char="–"/>
            </a:pP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Value proposition canvas</a:t>
            </a:r>
          </a:p>
          <a:p>
            <a:pPr marL="474662" indent="-457200">
              <a:buFont typeface="Times Roman"/>
              <a:buChar char="–"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Competitor analysis table</a:t>
            </a:r>
          </a:p>
          <a:p>
            <a:pPr marL="474662" indent="-457200">
              <a:buFont typeface="Times Roman"/>
              <a:buChar char="–"/>
            </a:pP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SWOT analysis</a:t>
            </a:r>
          </a:p>
          <a:p>
            <a:pPr marL="474662" indent="-457200">
              <a:buFont typeface="Times Roman"/>
              <a:buChar char="–"/>
            </a:pP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RAID log</a:t>
            </a:r>
          </a:p>
          <a:p>
            <a:pPr marL="474662" indent="-457200">
              <a:buFont typeface="Times Roman"/>
              <a:buChar char="–"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PESTLE template</a:t>
            </a:r>
          </a:p>
          <a:p>
            <a:pPr marL="474662" indent="-457200">
              <a:buFont typeface="Times Roman"/>
              <a:buChar char="–"/>
            </a:pPr>
            <a:r>
              <a:rPr lang="en-US" sz="1800" dirty="0"/>
              <a:t>Opportunity backlog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57B9D6A-E5FD-D34A-48B7-C727E4F8FC80}"/>
              </a:ext>
            </a:extLst>
          </p:cNvPr>
          <p:cNvSpPr txBox="1">
            <a:spLocks/>
          </p:cNvSpPr>
          <p:nvPr/>
        </p:nvSpPr>
        <p:spPr>
          <a:xfrm>
            <a:off x="6200204" y="1592212"/>
            <a:ext cx="4877411" cy="348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88" lvl="1" indent="0">
              <a:buNone/>
            </a:pPr>
            <a:r>
              <a:rPr lang="en-US" sz="2000" dirty="0"/>
              <a:t>Product artefacts:</a:t>
            </a:r>
          </a:p>
        </p:txBody>
      </p:sp>
    </p:spTree>
    <p:extLst>
      <p:ext uri="{BB962C8B-B14F-4D97-AF65-F5344CB8AC3E}">
        <p14:creationId xmlns:p14="http://schemas.microsoft.com/office/powerpoint/2010/main" val="214632465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C91D8D01-0642-C714-27DC-4A9B50D09DF7}"/>
              </a:ext>
            </a:extLst>
          </p:cNvPr>
          <p:cNvGrpSpPr/>
          <p:nvPr/>
        </p:nvGrpSpPr>
        <p:grpSpPr>
          <a:xfrm>
            <a:off x="6442895" y="3045853"/>
            <a:ext cx="4867638" cy="2386112"/>
            <a:chOff x="6442895" y="3045853"/>
            <a:chExt cx="4867638" cy="2386112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6AC9B50-26CA-4459-41EF-9AED5C1000D5}"/>
                </a:ext>
              </a:extLst>
            </p:cNvPr>
            <p:cNvSpPr/>
            <p:nvPr/>
          </p:nvSpPr>
          <p:spPr>
            <a:xfrm>
              <a:off x="6442895" y="3045853"/>
              <a:ext cx="2433819" cy="238427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5F677DE-C572-1542-7B27-B9405D021805}"/>
                </a:ext>
              </a:extLst>
            </p:cNvPr>
            <p:cNvSpPr/>
            <p:nvPr/>
          </p:nvSpPr>
          <p:spPr>
            <a:xfrm>
              <a:off x="8876714" y="3047689"/>
              <a:ext cx="2433819" cy="238427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E1AA959-87D9-35D4-39F8-79BB6684DA33}"/>
              </a:ext>
            </a:extLst>
          </p:cNvPr>
          <p:cNvGrpSpPr/>
          <p:nvPr/>
        </p:nvGrpSpPr>
        <p:grpSpPr>
          <a:xfrm>
            <a:off x="7525134" y="3047580"/>
            <a:ext cx="2697729" cy="203673"/>
            <a:chOff x="7525134" y="3047580"/>
            <a:chExt cx="2697729" cy="203673"/>
          </a:xfrm>
        </p:grpSpPr>
        <p:sp>
          <p:nvSpPr>
            <p:cNvPr id="24" name="Triangle 23">
              <a:extLst>
                <a:ext uri="{FF2B5EF4-FFF2-40B4-BE49-F238E27FC236}">
                  <a16:creationId xmlns:a16="http://schemas.microsoft.com/office/drawing/2014/main" id="{63691ED6-9EEC-6987-DFC3-FCB8089D56F9}"/>
                </a:ext>
              </a:extLst>
            </p:cNvPr>
            <p:cNvSpPr/>
            <p:nvPr/>
          </p:nvSpPr>
          <p:spPr>
            <a:xfrm rot="10800000">
              <a:off x="7525134" y="3054528"/>
              <a:ext cx="228201" cy="196725"/>
            </a:xfrm>
            <a:prstGeom prst="triangle">
              <a:avLst/>
            </a:prstGeom>
            <a:solidFill>
              <a:srgbClr val="F3F7F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riangle 24">
              <a:extLst>
                <a:ext uri="{FF2B5EF4-FFF2-40B4-BE49-F238E27FC236}">
                  <a16:creationId xmlns:a16="http://schemas.microsoft.com/office/drawing/2014/main" id="{461E8607-3F2D-B81A-7C6A-CB9876436658}"/>
                </a:ext>
              </a:extLst>
            </p:cNvPr>
            <p:cNvSpPr/>
            <p:nvPr/>
          </p:nvSpPr>
          <p:spPr>
            <a:xfrm rot="10800000">
              <a:off x="9971842" y="3047580"/>
              <a:ext cx="251021" cy="196725"/>
            </a:xfrm>
            <a:prstGeom prst="triangle">
              <a:avLst/>
            </a:prstGeom>
            <a:solidFill>
              <a:srgbClr val="F3F7F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33A4C86-5CC8-464C-335B-9126D360F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3416" y="365125"/>
            <a:ext cx="9930384" cy="1325563"/>
          </a:xfrm>
        </p:spPr>
        <p:txBody>
          <a:bodyPr/>
          <a:lstStyle/>
          <a:p>
            <a:r>
              <a:rPr lang="en-US" dirty="0"/>
              <a:t> Product Goals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ECACC51-5DB8-4C8D-474E-0CAF9960367E}"/>
              </a:ext>
            </a:extLst>
          </p:cNvPr>
          <p:cNvSpPr/>
          <p:nvPr/>
        </p:nvSpPr>
        <p:spPr>
          <a:xfrm>
            <a:off x="838200" y="695924"/>
            <a:ext cx="585216" cy="58521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3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7575051-906A-A45A-75CD-759101CA8438}"/>
              </a:ext>
            </a:extLst>
          </p:cNvPr>
          <p:cNvGrpSpPr/>
          <p:nvPr/>
        </p:nvGrpSpPr>
        <p:grpSpPr>
          <a:xfrm>
            <a:off x="10162344" y="424548"/>
            <a:ext cx="1210607" cy="1001626"/>
            <a:chOff x="5182084" y="969264"/>
            <a:chExt cx="6258560" cy="5178176"/>
          </a:xfrm>
        </p:grpSpPr>
        <p:sp>
          <p:nvSpPr>
            <p:cNvPr id="12" name="Triangle 11">
              <a:extLst>
                <a:ext uri="{FF2B5EF4-FFF2-40B4-BE49-F238E27FC236}">
                  <a16:creationId xmlns:a16="http://schemas.microsoft.com/office/drawing/2014/main" id="{5BE3BE2A-01FC-1594-4A8D-8DE1256367F0}"/>
                </a:ext>
              </a:extLst>
            </p:cNvPr>
            <p:cNvSpPr/>
            <p:nvPr/>
          </p:nvSpPr>
          <p:spPr>
            <a:xfrm>
              <a:off x="7071844" y="969264"/>
              <a:ext cx="2499360" cy="1977136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600" dirty="0"/>
                <a:t>VISION</a:t>
              </a:r>
            </a:p>
          </p:txBody>
        </p:sp>
        <p:sp>
          <p:nvSpPr>
            <p:cNvPr id="13" name="Trapezium 12">
              <a:extLst>
                <a:ext uri="{FF2B5EF4-FFF2-40B4-BE49-F238E27FC236}">
                  <a16:creationId xmlns:a16="http://schemas.microsoft.com/office/drawing/2014/main" id="{2D20E357-F1DB-1777-AA47-3E171A9BFF1A}"/>
                </a:ext>
              </a:extLst>
            </p:cNvPr>
            <p:cNvSpPr/>
            <p:nvPr/>
          </p:nvSpPr>
          <p:spPr>
            <a:xfrm>
              <a:off x="6137124" y="3265596"/>
              <a:ext cx="4389120" cy="1281324"/>
            </a:xfrm>
            <a:prstGeom prst="trapezoid">
              <a:avLst>
                <a:gd name="adj" fmla="val 59754"/>
              </a:avLst>
            </a:prstGeom>
            <a:solidFill>
              <a:srgbClr val="4682B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/>
                <a:t>STRATEGY</a:t>
              </a:r>
            </a:p>
          </p:txBody>
        </p:sp>
        <p:sp>
          <p:nvSpPr>
            <p:cNvPr id="14" name="Trapezium 13">
              <a:extLst>
                <a:ext uri="{FF2B5EF4-FFF2-40B4-BE49-F238E27FC236}">
                  <a16:creationId xmlns:a16="http://schemas.microsoft.com/office/drawing/2014/main" id="{2D879C95-BCA6-1890-625D-B31798F0E559}"/>
                </a:ext>
              </a:extLst>
            </p:cNvPr>
            <p:cNvSpPr/>
            <p:nvPr/>
          </p:nvSpPr>
          <p:spPr>
            <a:xfrm>
              <a:off x="5182084" y="4866116"/>
              <a:ext cx="6258560" cy="1281324"/>
            </a:xfrm>
            <a:prstGeom prst="trapezoid">
              <a:avLst>
                <a:gd name="adj" fmla="val 59754"/>
              </a:avLst>
            </a:prstGeom>
            <a:solidFill>
              <a:srgbClr val="7F65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/>
                <a:t>ROADMAP</a:t>
              </a:r>
            </a:p>
          </p:txBody>
        </p:sp>
      </p:grpSp>
      <p:sp>
        <p:nvSpPr>
          <p:cNvPr id="8" name="Right Brace 7">
            <a:extLst>
              <a:ext uri="{FF2B5EF4-FFF2-40B4-BE49-F238E27FC236}">
                <a16:creationId xmlns:a16="http://schemas.microsoft.com/office/drawing/2014/main" id="{82FE7876-9910-A903-C2BD-F48D8568426C}"/>
              </a:ext>
            </a:extLst>
          </p:cNvPr>
          <p:cNvSpPr/>
          <p:nvPr/>
        </p:nvSpPr>
        <p:spPr>
          <a:xfrm>
            <a:off x="5503595" y="2039126"/>
            <a:ext cx="473606" cy="3073660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4771019-A5A6-EF9B-B227-F98B5EC4522C}"/>
              </a:ext>
            </a:extLst>
          </p:cNvPr>
          <p:cNvSpPr txBox="1">
            <a:spLocks/>
          </p:cNvSpPr>
          <p:nvPr/>
        </p:nvSpPr>
        <p:spPr>
          <a:xfrm>
            <a:off x="990787" y="2039126"/>
            <a:ext cx="5100415" cy="30736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88" lvl="1" indent="0">
              <a:buNone/>
            </a:pPr>
            <a:r>
              <a:rPr lang="en-US" sz="1800" dirty="0"/>
              <a:t>Focused set of critical problems to solve</a:t>
            </a:r>
            <a:br>
              <a:rPr lang="en-US" sz="1800" dirty="0"/>
            </a:br>
            <a:r>
              <a:rPr lang="en-US" sz="1800" dirty="0"/>
              <a:t>[Opportunities]</a:t>
            </a:r>
          </a:p>
          <a:p>
            <a:pPr marL="14288" lvl="1" indent="0">
              <a:buNone/>
            </a:pPr>
            <a:endParaRPr lang="en-US" sz="1800" dirty="0"/>
          </a:p>
          <a:p>
            <a:pPr marL="14288" lvl="1" indent="0">
              <a:buNone/>
            </a:pPr>
            <a:r>
              <a:rPr lang="en-US" sz="1800" dirty="0"/>
              <a:t>Insights powering our product strategy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CF484F0-4F1D-2B67-4BE9-0B9757F97C91}"/>
              </a:ext>
            </a:extLst>
          </p:cNvPr>
          <p:cNvGrpSpPr/>
          <p:nvPr/>
        </p:nvGrpSpPr>
        <p:grpSpPr>
          <a:xfrm>
            <a:off x="6442895" y="2024662"/>
            <a:ext cx="4889271" cy="1037095"/>
            <a:chOff x="6442895" y="2024662"/>
            <a:chExt cx="4889271" cy="1037095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EF5AFB8-195C-E8EF-CEC0-3AD6164E6D1D}"/>
                </a:ext>
              </a:extLst>
            </p:cNvPr>
            <p:cNvSpPr/>
            <p:nvPr/>
          </p:nvSpPr>
          <p:spPr>
            <a:xfrm>
              <a:off x="6442895" y="2024662"/>
              <a:ext cx="4889271" cy="1037095"/>
            </a:xfrm>
            <a:prstGeom prst="rect">
              <a:avLst/>
            </a:prstGeom>
            <a:solidFill>
              <a:srgbClr val="F3F7F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Content Placeholder 2">
              <a:extLst>
                <a:ext uri="{FF2B5EF4-FFF2-40B4-BE49-F238E27FC236}">
                  <a16:creationId xmlns:a16="http://schemas.microsoft.com/office/drawing/2014/main" id="{FE902639-E671-797B-1055-CDB89D1F5F74}"/>
                </a:ext>
              </a:extLst>
            </p:cNvPr>
            <p:cNvSpPr txBox="1">
              <a:spLocks/>
            </p:cNvSpPr>
            <p:nvPr/>
          </p:nvSpPr>
          <p:spPr>
            <a:xfrm>
              <a:off x="6819713" y="2634839"/>
              <a:ext cx="1634970" cy="39511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4288" lvl="1" indent="0">
                <a:buNone/>
              </a:pPr>
              <a:r>
                <a:rPr lang="en-US" sz="2000" dirty="0">
                  <a:solidFill>
                    <a:srgbClr val="FFC000"/>
                  </a:solidFill>
                </a:rPr>
                <a:t>OBJECTIVES</a:t>
              </a:r>
            </a:p>
          </p:txBody>
        </p:sp>
        <p:sp>
          <p:nvSpPr>
            <p:cNvPr id="19" name="Content Placeholder 2">
              <a:extLst>
                <a:ext uri="{FF2B5EF4-FFF2-40B4-BE49-F238E27FC236}">
                  <a16:creationId xmlns:a16="http://schemas.microsoft.com/office/drawing/2014/main" id="{6E350277-4643-2EE9-6BDA-446CCEE615CF}"/>
                </a:ext>
              </a:extLst>
            </p:cNvPr>
            <p:cNvSpPr txBox="1">
              <a:spLocks/>
            </p:cNvSpPr>
            <p:nvPr/>
          </p:nvSpPr>
          <p:spPr>
            <a:xfrm>
              <a:off x="9344859" y="2650743"/>
              <a:ext cx="1634970" cy="39511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4288" lvl="1" indent="0">
                <a:buNone/>
              </a:pPr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</a:rPr>
                <a:t>KEY RESULTS</a:t>
              </a:r>
            </a:p>
          </p:txBody>
        </p:sp>
        <p:pic>
          <p:nvPicPr>
            <p:cNvPr id="20" name="Picture 2" descr="OKR Objectives and Key Results Keynote Template | Nulivo Market">
              <a:extLst>
                <a:ext uri="{FF2B5EF4-FFF2-40B4-BE49-F238E27FC236}">
                  <a16:creationId xmlns:a16="http://schemas.microsoft.com/office/drawing/2014/main" id="{AE967CD8-6427-58F5-D637-576BD45508F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736" t="33411" r="47242" b="57334"/>
            <a:stretch/>
          </p:blipFill>
          <p:spPr bwMode="auto">
            <a:xfrm>
              <a:off x="9711818" y="2057800"/>
              <a:ext cx="656654" cy="5770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OKR Objectives and Key Results Keynote Template | Nulivo Market">
              <a:extLst>
                <a:ext uri="{FF2B5EF4-FFF2-40B4-BE49-F238E27FC236}">
                  <a16:creationId xmlns:a16="http://schemas.microsoft.com/office/drawing/2014/main" id="{00B721FB-40C5-732D-5385-2ED1BB70B63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2F2F2"/>
                </a:clrFrom>
                <a:clrTo>
                  <a:srgbClr val="F2F2F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74" t="33835" r="74207" b="56324"/>
            <a:stretch/>
          </p:blipFill>
          <p:spPr bwMode="auto">
            <a:xfrm>
              <a:off x="7280947" y="2075461"/>
              <a:ext cx="712501" cy="613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C801AE75-A9B4-CE92-1A35-F8B7941BA281}"/>
              </a:ext>
            </a:extLst>
          </p:cNvPr>
          <p:cNvSpPr txBox="1">
            <a:spLocks/>
          </p:cNvSpPr>
          <p:nvPr/>
        </p:nvSpPr>
        <p:spPr>
          <a:xfrm>
            <a:off x="6488707" y="3428999"/>
            <a:ext cx="2259418" cy="11914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88" lvl="1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Goals – customer or business problems to solve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9A271842-DD7B-B462-D4C2-A0C62C3B2409}"/>
              </a:ext>
            </a:extLst>
          </p:cNvPr>
          <p:cNvSpPr txBox="1">
            <a:spLocks/>
          </p:cNvSpPr>
          <p:nvPr/>
        </p:nvSpPr>
        <p:spPr>
          <a:xfrm>
            <a:off x="8936657" y="3429000"/>
            <a:ext cx="2352243" cy="11653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88" lvl="1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How we measure progress and know if we’ve succeeded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F92C57CE-915B-BEE8-CC00-51487B5F01A9}"/>
              </a:ext>
            </a:extLst>
          </p:cNvPr>
          <p:cNvSpPr txBox="1">
            <a:spLocks/>
          </p:cNvSpPr>
          <p:nvPr/>
        </p:nvSpPr>
        <p:spPr>
          <a:xfrm>
            <a:off x="6348138" y="5493933"/>
            <a:ext cx="5100415" cy="4734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88" lvl="1" indent="0">
              <a:buNone/>
            </a:pPr>
            <a:r>
              <a:rPr lang="en-US" sz="1800" dirty="0"/>
              <a:t>OKRs are a stretch. Goal to hit 60-80%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E6AAC2B6-602A-DFE1-40A5-6F1DD50DF2F3}"/>
              </a:ext>
            </a:extLst>
          </p:cNvPr>
          <p:cNvSpPr txBox="1">
            <a:spLocks/>
          </p:cNvSpPr>
          <p:nvPr/>
        </p:nvSpPr>
        <p:spPr>
          <a:xfrm>
            <a:off x="6488707" y="4614204"/>
            <a:ext cx="2259418" cy="8159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88" lvl="1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2-3 per team 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(per quarter)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F1E337F6-F5A7-0A05-F043-FC97D72BC7F3}"/>
              </a:ext>
            </a:extLst>
          </p:cNvPr>
          <p:cNvSpPr txBox="1">
            <a:spLocks/>
          </p:cNvSpPr>
          <p:nvPr/>
        </p:nvSpPr>
        <p:spPr>
          <a:xfrm>
            <a:off x="8922526" y="4610235"/>
            <a:ext cx="2352243" cy="9314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88" lvl="1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3-5 per objective</a:t>
            </a:r>
          </a:p>
          <a:p>
            <a:pPr marL="14288" lvl="1" indent="0">
              <a:buNone/>
            </a:pP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99541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5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9" grpId="0"/>
      <p:bldP spid="31" grpId="0"/>
      <p:bldP spid="32" grpId="0"/>
      <p:bldP spid="33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95218892-2259-3DB1-CDFE-1781CEE19E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2730" y="5072962"/>
            <a:ext cx="1480163" cy="129834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1814885D-8982-E508-EA8A-A102FC355A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5067" y="2242560"/>
            <a:ext cx="4294372" cy="2490915"/>
          </a:xfrm>
          <a:prstGeom prst="rect">
            <a:avLst/>
          </a:prstGeom>
        </p:spPr>
      </p:pic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31726860-4F0C-C784-BF97-7C0658B006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5159315"/>
              </p:ext>
            </p:extLst>
          </p:nvPr>
        </p:nvGraphicFramePr>
        <p:xfrm>
          <a:off x="12972979" y="5627123"/>
          <a:ext cx="1411294" cy="1122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1294">
                  <a:extLst>
                    <a:ext uri="{9D8B030D-6E8A-4147-A177-3AD203B41FA5}">
                      <a16:colId xmlns:a16="http://schemas.microsoft.com/office/drawing/2014/main" val="3091087906"/>
                    </a:ext>
                  </a:extLst>
                </a:gridCol>
              </a:tblGrid>
              <a:tr h="133182">
                <a:tc>
                  <a:txBody>
                    <a:bodyPr/>
                    <a:lstStyle/>
                    <a:p>
                      <a:pPr marL="269875" indent="0">
                        <a:tabLst/>
                      </a:pPr>
                      <a:endParaRPr lang="en-US" sz="5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6022993"/>
                  </a:ext>
                </a:extLst>
              </a:tr>
              <a:tr h="269372">
                <a:tc>
                  <a:txBody>
                    <a:bodyPr/>
                    <a:lstStyle/>
                    <a:p>
                      <a:pPr marL="269875" indent="0">
                        <a:tabLst/>
                      </a:pPr>
                      <a:endParaRPr lang="en-US" sz="5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7282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69875" indent="0">
                        <a:tabLst/>
                      </a:pPr>
                      <a:endParaRPr lang="en-US" sz="5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75833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69875" indent="0">
                        <a:tabLst/>
                      </a:pPr>
                      <a:endParaRPr lang="en-US" sz="5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0385327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marL="269875" indent="0">
                        <a:tabLst/>
                      </a:pPr>
                      <a:endParaRPr lang="en-US" sz="5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2262169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3B8C413F-0C31-7BA7-EB85-80236128E7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8681393"/>
              </p:ext>
            </p:extLst>
          </p:nvPr>
        </p:nvGraphicFramePr>
        <p:xfrm>
          <a:off x="13010389" y="2292156"/>
          <a:ext cx="4203165" cy="23917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1055">
                  <a:extLst>
                    <a:ext uri="{9D8B030D-6E8A-4147-A177-3AD203B41FA5}">
                      <a16:colId xmlns:a16="http://schemas.microsoft.com/office/drawing/2014/main" val="3091087906"/>
                    </a:ext>
                  </a:extLst>
                </a:gridCol>
                <a:gridCol w="1401055">
                  <a:extLst>
                    <a:ext uri="{9D8B030D-6E8A-4147-A177-3AD203B41FA5}">
                      <a16:colId xmlns:a16="http://schemas.microsoft.com/office/drawing/2014/main" val="2130019855"/>
                    </a:ext>
                  </a:extLst>
                </a:gridCol>
                <a:gridCol w="1401055">
                  <a:extLst>
                    <a:ext uri="{9D8B030D-6E8A-4147-A177-3AD203B41FA5}">
                      <a16:colId xmlns:a16="http://schemas.microsoft.com/office/drawing/2014/main" val="211598296"/>
                    </a:ext>
                  </a:extLst>
                </a:gridCol>
              </a:tblGrid>
              <a:tr h="308059">
                <a:tc>
                  <a:txBody>
                    <a:bodyPr/>
                    <a:lstStyle/>
                    <a:p>
                      <a:pPr algn="ctr"/>
                      <a:r>
                        <a:rPr lang="en-US" sz="1600" b="0" kern="1200" dirty="0">
                          <a:solidFill>
                            <a:schemeClr val="bg1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NOW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kern="1200" dirty="0">
                          <a:solidFill>
                            <a:schemeClr val="bg1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NEXT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kern="1200" dirty="0">
                          <a:solidFill>
                            <a:schemeClr val="bg1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LATER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7736905"/>
                  </a:ext>
                </a:extLst>
              </a:tr>
              <a:tr h="2056441">
                <a:tc>
                  <a:txBody>
                    <a:bodyPr/>
                    <a:lstStyle/>
                    <a:p>
                      <a:pPr marL="269875" indent="0">
                        <a:tabLst/>
                      </a:pPr>
                      <a:r>
                        <a:rPr lang="en-US" sz="1000" b="0" i="0" dirty="0">
                          <a:latin typeface="+mn-lt"/>
                          <a:cs typeface="Arial Narrow" panose="020B0604020202020204" pitchFamily="34" charset="0"/>
                        </a:rPr>
                        <a:t>Current outcome we’re chasing</a:t>
                      </a:r>
                    </a:p>
                    <a:p>
                      <a:pPr marL="269875" indent="0">
                        <a:tabLst/>
                      </a:pPr>
                      <a:endParaRPr lang="en-US" sz="12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  <a:p>
                      <a:pPr marL="269875" indent="0">
                        <a:tabLst/>
                      </a:pPr>
                      <a:endParaRPr lang="en-US" sz="12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  <a:p>
                      <a:pPr marL="269875" indent="0">
                        <a:tabLst/>
                      </a:pPr>
                      <a:endParaRPr lang="en-US" sz="12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  <a:p>
                      <a:pPr marL="269875" indent="0">
                        <a:tabLst/>
                      </a:pPr>
                      <a:endParaRPr lang="en-US" sz="12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  <a:p>
                      <a:pPr marL="269875" indent="0">
                        <a:tabLst/>
                      </a:pPr>
                      <a:endParaRPr lang="en-US" sz="18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  <a:p>
                      <a:pPr marL="269875" indent="0">
                        <a:tabLst>
                          <a:tab pos="1195388" algn="l"/>
                        </a:tabLst>
                      </a:pPr>
                      <a:r>
                        <a:rPr lang="en-US" sz="10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 Narrow" panose="020B0604020202020204" pitchFamily="34" charset="0"/>
                        </a:rPr>
                        <a:t>Another outcome</a:t>
                      </a:r>
                    </a:p>
                  </a:txBody>
                  <a:tcPr marR="7200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269875" indent="0" algn="l" defTabSz="914400" rtl="0" eaLnBrk="1" latinLnBrk="0" hangingPunct="1">
                        <a:tabLst/>
                      </a:pPr>
                      <a:r>
                        <a:rPr lang="en-US" sz="10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 Narrow" panose="020B0604020202020204" pitchFamily="34" charset="0"/>
                        </a:rPr>
                        <a:t>Next outcome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269875" indent="0" algn="l" defTabSz="914400" rtl="0" eaLnBrk="1" latinLnBrk="0" hangingPunct="1">
                        <a:tabLst/>
                      </a:pPr>
                      <a:r>
                        <a:rPr lang="en-US" sz="10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 Narrow" panose="020B0604020202020204" pitchFamily="34" charset="0"/>
                        </a:rPr>
                        <a:t>Future outcome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6022993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33A4C86-5CC8-464C-335B-9126D360F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3416" y="365125"/>
            <a:ext cx="9930384" cy="1325563"/>
          </a:xfrm>
        </p:spPr>
        <p:txBody>
          <a:bodyPr/>
          <a:lstStyle/>
          <a:p>
            <a:r>
              <a:rPr lang="en-US" dirty="0"/>
              <a:t> Product Roadmap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BA112-F0D8-EB48-D46E-A0C735BC22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8003" y="1723597"/>
            <a:ext cx="4786400" cy="549215"/>
          </a:xfrm>
        </p:spPr>
        <p:txBody>
          <a:bodyPr>
            <a:normAutofit/>
          </a:bodyPr>
          <a:lstStyle/>
          <a:p>
            <a:pPr marL="11113" lvl="1" indent="0">
              <a:buNone/>
            </a:pPr>
            <a:r>
              <a:rPr lang="en-US" sz="1200" strike="sngStrike" dirty="0"/>
              <a:t>Feature roadmap</a:t>
            </a:r>
            <a:br>
              <a:rPr lang="en-US" sz="1400" strike="sngStrike" dirty="0"/>
            </a:br>
            <a:r>
              <a:rPr lang="en-US" sz="2000" dirty="0"/>
              <a:t>Outcome based roadmap</a:t>
            </a:r>
            <a:endParaRPr lang="en-US" sz="14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ECACC51-5DB8-4C8D-474E-0CAF9960367E}"/>
              </a:ext>
            </a:extLst>
          </p:cNvPr>
          <p:cNvSpPr/>
          <p:nvPr/>
        </p:nvSpPr>
        <p:spPr>
          <a:xfrm>
            <a:off x="838200" y="695924"/>
            <a:ext cx="585216" cy="58521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4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A75FFA1-7FB9-8717-1283-99C9540ACB69}"/>
              </a:ext>
            </a:extLst>
          </p:cNvPr>
          <p:cNvSpPr txBox="1">
            <a:spLocks/>
          </p:cNvSpPr>
          <p:nvPr/>
        </p:nvSpPr>
        <p:spPr>
          <a:xfrm>
            <a:off x="990787" y="2039126"/>
            <a:ext cx="5100415" cy="30736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88" lvl="1" indent="0">
              <a:buNone/>
            </a:pPr>
            <a:r>
              <a:rPr lang="en-US" sz="1800" dirty="0"/>
              <a:t>Product Vision</a:t>
            </a:r>
          </a:p>
          <a:p>
            <a:pPr marL="14288" lvl="1" indent="0">
              <a:buNone/>
            </a:pPr>
            <a:endParaRPr lang="en-US" sz="1800" dirty="0"/>
          </a:p>
          <a:p>
            <a:pPr marL="14288" lvl="1" indent="0">
              <a:buNone/>
            </a:pPr>
            <a:r>
              <a:rPr lang="en-US" sz="1800" dirty="0"/>
              <a:t>Product Strategy</a:t>
            </a:r>
          </a:p>
          <a:p>
            <a:pPr marL="14288" lvl="1" indent="0">
              <a:buNone/>
            </a:pPr>
            <a:endParaRPr lang="en-US" sz="1800" dirty="0"/>
          </a:p>
          <a:p>
            <a:pPr marL="14288" lvl="1" indent="0">
              <a:buNone/>
            </a:pPr>
            <a:r>
              <a:rPr lang="en-US" sz="1800" dirty="0"/>
              <a:t>Goals (Objectives + Key Results)</a:t>
            </a:r>
          </a:p>
          <a:p>
            <a:pPr marL="14288" lvl="1" indent="0">
              <a:buNone/>
            </a:pPr>
            <a:endParaRPr lang="en-US" sz="1800" dirty="0"/>
          </a:p>
          <a:p>
            <a:pPr marL="14288" lvl="1" indent="0">
              <a:buNone/>
            </a:pPr>
            <a:r>
              <a:rPr lang="en-US" sz="1800" dirty="0"/>
              <a:t>Opportunity map</a:t>
            </a:r>
          </a:p>
          <a:p>
            <a:pPr marL="14288" lvl="1" indent="0">
              <a:buNone/>
            </a:pPr>
            <a:endParaRPr lang="en-US" sz="1800" dirty="0"/>
          </a:p>
          <a:p>
            <a:pPr marL="14288" lvl="1" indent="0">
              <a:buNone/>
            </a:pPr>
            <a:r>
              <a:rPr lang="en-US" sz="1800" dirty="0"/>
              <a:t>Weighted scoring of opportunities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0080A7B-F982-16A9-E82F-58DF4612878F}"/>
              </a:ext>
            </a:extLst>
          </p:cNvPr>
          <p:cNvGrpSpPr/>
          <p:nvPr/>
        </p:nvGrpSpPr>
        <p:grpSpPr>
          <a:xfrm>
            <a:off x="13071109" y="2637307"/>
            <a:ext cx="3896227" cy="1384826"/>
            <a:chOff x="7796810" y="2674806"/>
            <a:chExt cx="3896227" cy="1384826"/>
          </a:xfrm>
        </p:grpSpPr>
        <p:pic>
          <p:nvPicPr>
            <p:cNvPr id="20" name="Picture 2" descr="7 Different Product Roadmap Formats — Ant Murphy">
              <a:extLst>
                <a:ext uri="{FF2B5EF4-FFF2-40B4-BE49-F238E27FC236}">
                  <a16:creationId xmlns:a16="http://schemas.microsoft.com/office/drawing/2014/main" id="{B06B1A41-B93D-241C-4E59-502F967A13F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37" t="10396" r="89225" b="82450"/>
            <a:stretch/>
          </p:blipFill>
          <p:spPr bwMode="auto">
            <a:xfrm>
              <a:off x="7796810" y="2674806"/>
              <a:ext cx="222226" cy="222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7 Different Product Roadmap Formats — Ant Murphy">
              <a:extLst>
                <a:ext uri="{FF2B5EF4-FFF2-40B4-BE49-F238E27FC236}">
                  <a16:creationId xmlns:a16="http://schemas.microsoft.com/office/drawing/2014/main" id="{B7E448B7-7DB9-330C-DC77-353FB9133DF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37" t="10396" r="89225" b="82450"/>
            <a:stretch/>
          </p:blipFill>
          <p:spPr bwMode="auto">
            <a:xfrm>
              <a:off x="9219194" y="2674806"/>
              <a:ext cx="222226" cy="222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7 Different Product Roadmap Formats — Ant Murphy">
              <a:extLst>
                <a:ext uri="{FF2B5EF4-FFF2-40B4-BE49-F238E27FC236}">
                  <a16:creationId xmlns:a16="http://schemas.microsoft.com/office/drawing/2014/main" id="{C702124E-C715-75D4-D98B-D1920FE11D7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37" t="10396" r="89225" b="82450"/>
            <a:stretch/>
          </p:blipFill>
          <p:spPr bwMode="auto">
            <a:xfrm>
              <a:off x="10617194" y="2674806"/>
              <a:ext cx="222226" cy="222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7 Different Product Roadmap Formats — Ant Murphy">
              <a:extLst>
                <a:ext uri="{FF2B5EF4-FFF2-40B4-BE49-F238E27FC236}">
                  <a16:creationId xmlns:a16="http://schemas.microsoft.com/office/drawing/2014/main" id="{85837F4F-C9D4-5310-8146-04BE56F0BF3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714" t="22087" r="10856" b="63059"/>
            <a:stretch/>
          </p:blipFill>
          <p:spPr bwMode="auto">
            <a:xfrm>
              <a:off x="10938505" y="3142508"/>
              <a:ext cx="754532" cy="461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7 Different Product Roadmap Formats — Ant Murphy">
              <a:extLst>
                <a:ext uri="{FF2B5EF4-FFF2-40B4-BE49-F238E27FC236}">
                  <a16:creationId xmlns:a16="http://schemas.microsoft.com/office/drawing/2014/main" id="{E2797B28-D8B2-4F8D-0699-B2789BC83C1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39" t="22087" r="41012" b="63552"/>
            <a:stretch/>
          </p:blipFill>
          <p:spPr bwMode="auto">
            <a:xfrm>
              <a:off x="9467443" y="3613455"/>
              <a:ext cx="755374" cy="446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7 Different Product Roadmap Formats — Ant Murphy">
              <a:extLst>
                <a:ext uri="{FF2B5EF4-FFF2-40B4-BE49-F238E27FC236}">
                  <a16:creationId xmlns:a16="http://schemas.microsoft.com/office/drawing/2014/main" id="{3F700223-F59F-C16E-D8FE-29F8EAB7A84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39" t="22087" r="41012" b="63552"/>
            <a:stretch/>
          </p:blipFill>
          <p:spPr bwMode="auto">
            <a:xfrm>
              <a:off x="9459236" y="3117940"/>
              <a:ext cx="755374" cy="446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7 Different Product Roadmap Formats — Ant Murphy">
              <a:extLst>
                <a:ext uri="{FF2B5EF4-FFF2-40B4-BE49-F238E27FC236}">
                  <a16:creationId xmlns:a16="http://schemas.microsoft.com/office/drawing/2014/main" id="{0713305B-5929-F0CC-8B36-1EAF90FE327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16" t="61662" r="73768" b="23815"/>
            <a:stretch/>
          </p:blipFill>
          <p:spPr bwMode="auto">
            <a:xfrm>
              <a:off x="8062379" y="3115441"/>
              <a:ext cx="758474" cy="4511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3" name="Picture 2" descr="7 Different Product Roadmap Formats — Ant Murphy">
            <a:extLst>
              <a:ext uri="{FF2B5EF4-FFF2-40B4-BE49-F238E27FC236}">
                <a16:creationId xmlns:a16="http://schemas.microsoft.com/office/drawing/2014/main" id="{F83B8B7F-FC06-B777-FC05-0EF74C3DF0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6" t="61662" r="73768" b="23815"/>
          <a:stretch/>
        </p:blipFill>
        <p:spPr bwMode="auto">
          <a:xfrm>
            <a:off x="13334808" y="3524475"/>
            <a:ext cx="758474" cy="45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7 Different Product Roadmap Formats — Ant Murphy">
            <a:extLst>
              <a:ext uri="{FF2B5EF4-FFF2-40B4-BE49-F238E27FC236}">
                <a16:creationId xmlns:a16="http://schemas.microsoft.com/office/drawing/2014/main" id="{9F53D9AE-750E-41A1-6964-AAA115C371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6" t="61662" r="73768" b="23815"/>
          <a:stretch/>
        </p:blipFill>
        <p:spPr bwMode="auto">
          <a:xfrm>
            <a:off x="13334808" y="4170771"/>
            <a:ext cx="758474" cy="45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A812E62E-50CF-4775-CC77-13725E654CDE}"/>
              </a:ext>
            </a:extLst>
          </p:cNvPr>
          <p:cNvGrpSpPr/>
          <p:nvPr/>
        </p:nvGrpSpPr>
        <p:grpSpPr>
          <a:xfrm>
            <a:off x="10162344" y="424548"/>
            <a:ext cx="1210607" cy="1001626"/>
            <a:chOff x="5182084" y="969264"/>
            <a:chExt cx="6258560" cy="5178176"/>
          </a:xfrm>
        </p:grpSpPr>
        <p:sp>
          <p:nvSpPr>
            <p:cNvPr id="36" name="Triangle 35">
              <a:extLst>
                <a:ext uri="{FF2B5EF4-FFF2-40B4-BE49-F238E27FC236}">
                  <a16:creationId xmlns:a16="http://schemas.microsoft.com/office/drawing/2014/main" id="{52788F01-12E5-031C-7B10-7A067CD5D237}"/>
                </a:ext>
              </a:extLst>
            </p:cNvPr>
            <p:cNvSpPr/>
            <p:nvPr/>
          </p:nvSpPr>
          <p:spPr>
            <a:xfrm>
              <a:off x="7071844" y="969264"/>
              <a:ext cx="2499360" cy="1977136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600" dirty="0"/>
                <a:t>VISION</a:t>
              </a:r>
            </a:p>
          </p:txBody>
        </p:sp>
        <p:sp>
          <p:nvSpPr>
            <p:cNvPr id="37" name="Trapezium 36">
              <a:extLst>
                <a:ext uri="{FF2B5EF4-FFF2-40B4-BE49-F238E27FC236}">
                  <a16:creationId xmlns:a16="http://schemas.microsoft.com/office/drawing/2014/main" id="{B846DD51-74C6-039C-5DCC-D9DCC451B862}"/>
                </a:ext>
              </a:extLst>
            </p:cNvPr>
            <p:cNvSpPr/>
            <p:nvPr/>
          </p:nvSpPr>
          <p:spPr>
            <a:xfrm>
              <a:off x="6137124" y="3265596"/>
              <a:ext cx="4389120" cy="1281324"/>
            </a:xfrm>
            <a:prstGeom prst="trapezoid">
              <a:avLst>
                <a:gd name="adj" fmla="val 59754"/>
              </a:avLst>
            </a:prstGeom>
            <a:solidFill>
              <a:srgbClr val="DADAD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/>
                <a:t>STRATEGY</a:t>
              </a:r>
            </a:p>
          </p:txBody>
        </p:sp>
        <p:sp>
          <p:nvSpPr>
            <p:cNvPr id="38" name="Trapezium 37">
              <a:extLst>
                <a:ext uri="{FF2B5EF4-FFF2-40B4-BE49-F238E27FC236}">
                  <a16:creationId xmlns:a16="http://schemas.microsoft.com/office/drawing/2014/main" id="{0B522703-F713-AC76-1629-BD40AF153DFE}"/>
                </a:ext>
              </a:extLst>
            </p:cNvPr>
            <p:cNvSpPr/>
            <p:nvPr/>
          </p:nvSpPr>
          <p:spPr>
            <a:xfrm>
              <a:off x="5182084" y="4866116"/>
              <a:ext cx="6258560" cy="1281324"/>
            </a:xfrm>
            <a:prstGeom prst="trapezoid">
              <a:avLst>
                <a:gd name="adj" fmla="val 59754"/>
              </a:avLst>
            </a:prstGeom>
            <a:solidFill>
              <a:srgbClr val="7F65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/>
                <a:t>ROADMAP</a:t>
              </a:r>
            </a:p>
          </p:txBody>
        </p:sp>
      </p:grp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3BFDE153-19B3-76B8-6D19-D4E67FAB85BC}"/>
              </a:ext>
            </a:extLst>
          </p:cNvPr>
          <p:cNvCxnSpPr>
            <a:cxnSpLocks/>
          </p:cNvCxnSpPr>
          <p:nvPr/>
        </p:nvCxnSpPr>
        <p:spPr>
          <a:xfrm>
            <a:off x="7862836" y="4621313"/>
            <a:ext cx="0" cy="350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E1226132-25A6-2FC2-5A72-74846F6CA08B}"/>
              </a:ext>
            </a:extLst>
          </p:cNvPr>
          <p:cNvSpPr/>
          <p:nvPr/>
        </p:nvSpPr>
        <p:spPr>
          <a:xfrm>
            <a:off x="12972979" y="2242560"/>
            <a:ext cx="4270071" cy="247677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07FC8AF5-DE2A-649A-CF89-76E5332A1CF2}"/>
              </a:ext>
            </a:extLst>
          </p:cNvPr>
          <p:cNvSpPr txBox="1">
            <a:spLocks/>
          </p:cNvSpPr>
          <p:nvPr/>
        </p:nvSpPr>
        <p:spPr>
          <a:xfrm>
            <a:off x="8653130" y="5593520"/>
            <a:ext cx="2393200" cy="54921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113" lvl="1" indent="0">
              <a:buNone/>
            </a:pPr>
            <a:r>
              <a:rPr lang="en-US" sz="2000" dirty="0"/>
              <a:t>Outputs </a:t>
            </a:r>
            <a:br>
              <a:rPr lang="en-US" sz="2000" dirty="0"/>
            </a:br>
            <a:r>
              <a:rPr lang="en-US" sz="1400" dirty="0"/>
              <a:t>[Experiments, Features]</a:t>
            </a:r>
          </a:p>
        </p:txBody>
      </p:sp>
      <p:sp>
        <p:nvSpPr>
          <p:cNvPr id="45" name="Right Brace 44">
            <a:extLst>
              <a:ext uri="{FF2B5EF4-FFF2-40B4-BE49-F238E27FC236}">
                <a16:creationId xmlns:a16="http://schemas.microsoft.com/office/drawing/2014/main" id="{E033C0F0-A601-098A-9E01-59E5D217E55D}"/>
              </a:ext>
            </a:extLst>
          </p:cNvPr>
          <p:cNvSpPr/>
          <p:nvPr/>
        </p:nvSpPr>
        <p:spPr>
          <a:xfrm>
            <a:off x="5503595" y="2039126"/>
            <a:ext cx="473606" cy="3073660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6D4A3F01-9154-EEDB-AA9E-F5131679CB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076448"/>
              </p:ext>
            </p:extLst>
          </p:nvPr>
        </p:nvGraphicFramePr>
        <p:xfrm>
          <a:off x="12972979" y="5288720"/>
          <a:ext cx="1411294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1294">
                  <a:extLst>
                    <a:ext uri="{9D8B030D-6E8A-4147-A177-3AD203B41FA5}">
                      <a16:colId xmlns:a16="http://schemas.microsoft.com/office/drawing/2014/main" val="3091087906"/>
                    </a:ext>
                  </a:extLst>
                </a:gridCol>
              </a:tblGrid>
              <a:tr h="242148">
                <a:tc>
                  <a:txBody>
                    <a:bodyPr/>
                    <a:lstStyle/>
                    <a:p>
                      <a:pPr algn="ctr"/>
                      <a:r>
                        <a:rPr lang="en-US" sz="1400" b="0" kern="1200" dirty="0">
                          <a:solidFill>
                            <a:schemeClr val="bg1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Product backlog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7736905"/>
                  </a:ext>
                </a:extLst>
              </a:tr>
            </a:tbl>
          </a:graphicData>
        </a:graphic>
      </p:graphicFrame>
      <p:pic>
        <p:nvPicPr>
          <p:cNvPr id="47" name="Picture 2" descr="7 Different Product Roadmap Formats — Ant Murphy">
            <a:extLst>
              <a:ext uri="{FF2B5EF4-FFF2-40B4-BE49-F238E27FC236}">
                <a16:creationId xmlns:a16="http://schemas.microsoft.com/office/drawing/2014/main" id="{BBE70879-4AD3-62C6-1C10-1A70DEC249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7" t="10396" r="89225" b="82450"/>
          <a:stretch/>
        </p:blipFill>
        <p:spPr bwMode="auto">
          <a:xfrm>
            <a:off x="13038547" y="3911021"/>
            <a:ext cx="222226" cy="22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40459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4" grpId="0"/>
      <p:bldP spid="4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3135</TotalTime>
  <Words>2884</Words>
  <Application>Microsoft Macintosh PowerPoint</Application>
  <PresentationFormat>Widescreen</PresentationFormat>
  <Paragraphs>350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Aptos</vt:lpstr>
      <vt:lpstr>Aptos Display</vt:lpstr>
      <vt:lpstr>Arial</vt:lpstr>
      <vt:lpstr>Arial Narrow</vt:lpstr>
      <vt:lpstr>Calibri</vt:lpstr>
      <vt:lpstr>Google Sans</vt:lpstr>
      <vt:lpstr>Helvetica Neue</vt:lpstr>
      <vt:lpstr>source-serif-pro</vt:lpstr>
      <vt:lpstr>System Font Regular</vt:lpstr>
      <vt:lpstr>Times Roman</vt:lpstr>
      <vt:lpstr>Wingdings</vt:lpstr>
      <vt:lpstr>Office Theme</vt:lpstr>
      <vt:lpstr>How to create a  product strategy and roadmap</vt:lpstr>
      <vt:lpstr>Product principles</vt:lpstr>
      <vt:lpstr>Key principles of Product Strategy</vt:lpstr>
      <vt:lpstr>Creating a strategy and roadmap</vt:lpstr>
      <vt:lpstr> Product Vision</vt:lpstr>
      <vt:lpstr> Product Strategy</vt:lpstr>
      <vt:lpstr>Insights</vt:lpstr>
      <vt:lpstr> Product Goals</vt:lpstr>
      <vt:lpstr> Product Roadmap</vt:lpstr>
      <vt:lpstr> Product Delivery</vt:lpstr>
      <vt:lpstr>Summary of the approach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Darren Beaumont</dc:creator>
  <cp:lastModifiedBy>Darren Beaumont</cp:lastModifiedBy>
  <cp:revision>15</cp:revision>
  <cp:lastPrinted>2024-08-18T09:01:53Z</cp:lastPrinted>
  <dcterms:created xsi:type="dcterms:W3CDTF">2024-08-16T10:50:23Z</dcterms:created>
  <dcterms:modified xsi:type="dcterms:W3CDTF">2024-09-15T13:57:57Z</dcterms:modified>
</cp:coreProperties>
</file>